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 id="2147483711" r:id="rId5"/>
  </p:sldMasterIdLst>
  <p:notesMasterIdLst>
    <p:notesMasterId r:id="rId66"/>
  </p:notesMasterIdLst>
  <p:sldIdLst>
    <p:sldId id="489" r:id="rId6"/>
    <p:sldId id="490" r:id="rId7"/>
    <p:sldId id="584" r:id="rId8"/>
    <p:sldId id="643" r:id="rId9"/>
    <p:sldId id="601" r:id="rId10"/>
    <p:sldId id="585" r:id="rId11"/>
    <p:sldId id="602" r:id="rId12"/>
    <p:sldId id="623" r:id="rId13"/>
    <p:sldId id="586" r:id="rId14"/>
    <p:sldId id="624" r:id="rId15"/>
    <p:sldId id="603" r:id="rId16"/>
    <p:sldId id="587" r:id="rId17"/>
    <p:sldId id="580" r:id="rId18"/>
    <p:sldId id="605" r:id="rId19"/>
    <p:sldId id="588" r:id="rId20"/>
    <p:sldId id="606" r:id="rId21"/>
    <p:sldId id="607" r:id="rId22"/>
    <p:sldId id="625" r:id="rId23"/>
    <p:sldId id="626" r:id="rId24"/>
    <p:sldId id="589" r:id="rId25"/>
    <p:sldId id="628" r:id="rId26"/>
    <p:sldId id="608" r:id="rId27"/>
    <p:sldId id="609" r:id="rId28"/>
    <p:sldId id="629" r:id="rId29"/>
    <p:sldId id="630" r:id="rId30"/>
    <p:sldId id="631" r:id="rId31"/>
    <p:sldId id="610" r:id="rId32"/>
    <p:sldId id="590" r:id="rId33"/>
    <p:sldId id="611" r:id="rId34"/>
    <p:sldId id="591" r:id="rId35"/>
    <p:sldId id="612" r:id="rId36"/>
    <p:sldId id="592" r:id="rId37"/>
    <p:sldId id="613" r:id="rId38"/>
    <p:sldId id="593" r:id="rId39"/>
    <p:sldId id="638" r:id="rId40"/>
    <p:sldId id="614" r:id="rId41"/>
    <p:sldId id="581" r:id="rId42"/>
    <p:sldId id="633" r:id="rId43"/>
    <p:sldId id="594" r:id="rId44"/>
    <p:sldId id="639" r:id="rId45"/>
    <p:sldId id="634" r:id="rId46"/>
    <p:sldId id="615" r:id="rId47"/>
    <p:sldId id="595" r:id="rId48"/>
    <p:sldId id="616" r:id="rId49"/>
    <p:sldId id="596" r:id="rId50"/>
    <p:sldId id="582" r:id="rId51"/>
    <p:sldId id="617" r:id="rId52"/>
    <p:sldId id="597" r:id="rId53"/>
    <p:sldId id="618" r:id="rId54"/>
    <p:sldId id="598" r:id="rId55"/>
    <p:sldId id="619" r:id="rId56"/>
    <p:sldId id="599" r:id="rId57"/>
    <p:sldId id="641" r:id="rId58"/>
    <p:sldId id="620" r:id="rId59"/>
    <p:sldId id="621" r:id="rId60"/>
    <p:sldId id="600" r:id="rId61"/>
    <p:sldId id="583" r:id="rId62"/>
    <p:sldId id="636" r:id="rId63"/>
    <p:sldId id="642" r:id="rId64"/>
    <p:sldId id="644" r:id="rId65"/>
  </p:sldIdLst>
  <p:sldSz cx="9144000" cy="6858000" type="overhead"/>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9" d="100"/>
          <a:sy n="79" d="100"/>
        </p:scale>
        <p:origin x="-1502" y="-77"/>
      </p:cViewPr>
      <p:guideLst>
        <p:guide orient="horz" pos="2160"/>
        <p:guide pos="38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2021/6/29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13.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46.xml"/><Relationship Id="rId5" Type="http://schemas.openxmlformats.org/officeDocument/2006/relationships/slide" Target="../slides/slide37.xml"/><Relationship Id="rId4" Type="http://schemas.openxmlformats.org/officeDocument/2006/relationships/image" Target="../media/image8.png"/><Relationship Id="rId9" Type="http://schemas.openxmlformats.org/officeDocument/2006/relationships/slide" Target="../slides/slide57.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slide" Target="../slides/slide46.xml"/><Relationship Id="rId3" Type="http://schemas.openxmlformats.org/officeDocument/2006/relationships/slide" Target="../slides/slide13.xml"/><Relationship Id="rId7" Type="http://schemas.openxmlformats.org/officeDocument/2006/relationships/slide" Target="../slides/slide48.xml"/><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37.xml"/><Relationship Id="rId11" Type="http://schemas.openxmlformats.org/officeDocument/2006/relationships/slide" Target="../slides/slide57.xml"/><Relationship Id="rId5" Type="http://schemas.openxmlformats.org/officeDocument/2006/relationships/image" Target="../media/image8.png"/><Relationship Id="rId10" Type="http://schemas.openxmlformats.org/officeDocument/2006/relationships/slide" Target="../slides/slide2.xml"/><Relationship Id="rId4" Type="http://schemas.openxmlformats.org/officeDocument/2006/relationships/slide" Target="../slides/slide9.xml"/><Relationship Id="rId9"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slide" Target="../slides/slide46.xml"/><Relationship Id="rId3" Type="http://schemas.openxmlformats.org/officeDocument/2006/relationships/slide" Target="../slides/slide13.xml"/><Relationship Id="rId7" Type="http://schemas.openxmlformats.org/officeDocument/2006/relationships/slide" Target="../slides/slide48.xml"/><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37.xml"/><Relationship Id="rId11" Type="http://schemas.openxmlformats.org/officeDocument/2006/relationships/slide" Target="../slides/slide57.xml"/><Relationship Id="rId5" Type="http://schemas.openxmlformats.org/officeDocument/2006/relationships/image" Target="../media/image8.png"/><Relationship Id="rId10" Type="http://schemas.openxmlformats.org/officeDocument/2006/relationships/slide" Target="../slides/slide2.xml"/><Relationship Id="rId4" Type="http://schemas.openxmlformats.org/officeDocument/2006/relationships/slide" Target="../slides/slide9.xml"/><Relationship Id="rId9"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slide" Target="../slides/slide46.xml"/><Relationship Id="rId3" Type="http://schemas.openxmlformats.org/officeDocument/2006/relationships/slide" Target="../slides/slide13.xml"/><Relationship Id="rId7" Type="http://schemas.openxmlformats.org/officeDocument/2006/relationships/slide" Target="../slides/slide48.xml"/><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37.xml"/><Relationship Id="rId11" Type="http://schemas.openxmlformats.org/officeDocument/2006/relationships/slide" Target="../slides/slide57.xml"/><Relationship Id="rId5" Type="http://schemas.openxmlformats.org/officeDocument/2006/relationships/image" Target="../media/image8.png"/><Relationship Id="rId10" Type="http://schemas.openxmlformats.org/officeDocument/2006/relationships/slide" Target="../slides/slide2.xml"/><Relationship Id="rId4" Type="http://schemas.openxmlformats.org/officeDocument/2006/relationships/slide" Target="../slides/slide9.xml"/><Relationship Id="rId9"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slide" Target="../slides/slide46.xml"/><Relationship Id="rId3" Type="http://schemas.openxmlformats.org/officeDocument/2006/relationships/slide" Target="../slides/slide13.xml"/><Relationship Id="rId7" Type="http://schemas.openxmlformats.org/officeDocument/2006/relationships/slide" Target="../slides/slide48.xml"/><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slide" Target="../slides/slide37.xml"/><Relationship Id="rId11" Type="http://schemas.openxmlformats.org/officeDocument/2006/relationships/slide" Target="../slides/slide57.xml"/><Relationship Id="rId5" Type="http://schemas.openxmlformats.org/officeDocument/2006/relationships/image" Target="../media/image8.png"/><Relationship Id="rId10" Type="http://schemas.openxmlformats.org/officeDocument/2006/relationships/slide" Target="../slides/slide2.xml"/><Relationship Id="rId4" Type="http://schemas.openxmlformats.org/officeDocument/2006/relationships/slide" Target="../slides/slide9.xml"/><Relationship Id="rId9"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人工智慧與應用</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9" name="Group 40"/>
          <p:cNvGrpSpPr>
            <a:grpSpLocks/>
          </p:cNvGrpSpPr>
          <p:nvPr userDrawn="1"/>
        </p:nvGrpSpPr>
        <p:grpSpPr bwMode="auto">
          <a:xfrm>
            <a:off x="289232" y="4611819"/>
            <a:ext cx="3887788" cy="360363"/>
            <a:chOff x="159" y="2275"/>
            <a:chExt cx="2449" cy="227"/>
          </a:xfrm>
        </p:grpSpPr>
        <p:sp>
          <p:nvSpPr>
            <p:cNvPr id="20" name="Rectangle 17">
              <a:hlinkClick r:id="rId9"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rId9"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自然語言處理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err="1" smtClean="0">
                  <a:solidFill>
                    <a:schemeClr val="bg1"/>
                  </a:solidFill>
                  <a:latin typeface="微軟正黑體" pitchFamily="34" charset="-120"/>
                  <a:ea typeface="微軟正黑體" pitchFamily="34" charset="-120"/>
                </a:rPr>
                <a:t>CH02</a:t>
              </a:r>
              <a:r>
                <a:rPr lang="zh-TW" altLang="en-US" sz="1600" b="1" dirty="0" smtClean="0">
                  <a:solidFill>
                    <a:schemeClr val="bg1"/>
                  </a:solidFill>
                  <a:latin typeface="微軟正黑體" pitchFamily="34" charset="-120"/>
                  <a:ea typeface="微軟正黑體" pitchFamily="34" charset="-120"/>
                </a:rPr>
                <a:t>　應用篇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邏輯推理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7"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8"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推薦系統</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9"/>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10"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影像處理</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2-1</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6" name="Group 40"/>
          <p:cNvGrpSpPr>
            <a:grpSpLocks/>
          </p:cNvGrpSpPr>
          <p:nvPr userDrawn="1"/>
        </p:nvGrpSpPr>
        <p:grpSpPr bwMode="auto">
          <a:xfrm>
            <a:off x="289232" y="4611819"/>
            <a:ext cx="3887788" cy="360363"/>
            <a:chOff x="159" y="2275"/>
            <a:chExt cx="2449" cy="227"/>
          </a:xfrm>
        </p:grpSpPr>
        <p:sp>
          <p:nvSpPr>
            <p:cNvPr id="20" name="Rectangle 17">
              <a:hlinkClick r:id="rId11"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疾病預測與醫療</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22"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2-5</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46.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 Target="../slides/slide37.xml"/><Relationship Id="rId23" Type="http://schemas.openxmlformats.org/officeDocument/2006/relationships/slide" Target="../slides/slide57.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13.xml"/><Relationship Id="rId22" Type="http://schemas.openxmlformats.org/officeDocument/2006/relationships/slide" Target="../slides/slide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14.xml"/><Relationship Id="rId21" Type="http://schemas.openxmlformats.org/officeDocument/2006/relationships/image" Target="../media/image6.pn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 Target="../slides/slide46.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 Target="../slides/slide37.xml"/><Relationship Id="rId23" Type="http://schemas.openxmlformats.org/officeDocument/2006/relationships/slide" Target="../slides/slide57.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13.xml"/><Relationship Id="rId22" Type="http://schemas.openxmlformats.org/officeDocument/2006/relationships/slide" Target="../slides/slid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25.xml"/><Relationship Id="rId21" Type="http://schemas.openxmlformats.org/officeDocument/2006/relationships/image" Target="../media/image6.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 Target="../slides/slide46.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 Target="../slides/slide37.xml"/><Relationship Id="rId23" Type="http://schemas.openxmlformats.org/officeDocument/2006/relationships/slide" Target="../slides/slide57.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13.xml"/><Relationship Id="rId22" Type="http://schemas.openxmlformats.org/officeDocument/2006/relationships/slide" Target="../slides/slide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6.xml"/><Relationship Id="rId21" Type="http://schemas.openxmlformats.org/officeDocument/2006/relationships/image" Target="../media/image6.png"/><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slide" Target="../slides/slide46.xml"/><Relationship Id="rId20"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 Target="../slides/slide37.xml"/><Relationship Id="rId23" Type="http://schemas.openxmlformats.org/officeDocument/2006/relationships/slide" Target="../slides/slide57.xml"/><Relationship Id="rId10" Type="http://schemas.openxmlformats.org/officeDocument/2006/relationships/slideLayout" Target="../slideLayouts/slideLayout43.xml"/><Relationship Id="rId19" Type="http://schemas.openxmlformats.org/officeDocument/2006/relationships/image" Target="../media/image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 Target="../slides/slide13.xml"/><Relationship Id="rId22" Type="http://schemas.openxmlformats.org/officeDocument/2006/relationships/slide" Target="../slides/slide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47.xml"/><Relationship Id="rId21" Type="http://schemas.openxmlformats.org/officeDocument/2006/relationships/image" Target="../media/image6.png"/><Relationship Id="rId7" Type="http://schemas.openxmlformats.org/officeDocument/2006/relationships/slideLayout" Target="../slideLayouts/slideLayout51.xml"/><Relationship Id="rId12" Type="http://schemas.openxmlformats.org/officeDocument/2006/relationships/theme" Target="../theme/theme5.xml"/><Relationship Id="rId17" Type="http://schemas.openxmlformats.org/officeDocument/2006/relationships/image" Target="../media/image2.png"/><Relationship Id="rId2" Type="http://schemas.openxmlformats.org/officeDocument/2006/relationships/slideLayout" Target="../slideLayouts/slideLayout46.xml"/><Relationship Id="rId16" Type="http://schemas.openxmlformats.org/officeDocument/2006/relationships/slide" Target="../slides/slide46.xml"/><Relationship Id="rId20" Type="http://schemas.openxmlformats.org/officeDocument/2006/relationships/image" Target="../media/image5.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 Target="../slides/slide37.xml"/><Relationship Id="rId23" Type="http://schemas.openxmlformats.org/officeDocument/2006/relationships/slide" Target="../slides/slide57.xml"/><Relationship Id="rId10" Type="http://schemas.openxmlformats.org/officeDocument/2006/relationships/slideLayout" Target="../slideLayouts/slideLayout54.xml"/><Relationship Id="rId19" Type="http://schemas.openxmlformats.org/officeDocument/2006/relationships/image" Target="../media/image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 Target="../slides/slide13.xml"/><Relationship Id="rId22"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smtClean="0"/>
              <a:t>小小節按一下以編輯母片以編輯母片以編輯母片以編輯母片以編輯母片</a:t>
            </a:r>
          </a:p>
          <a:p>
            <a:pPr lvl="1"/>
            <a:r>
              <a:rPr lang="zh-TW" altLang="en-US" dirty="0" smtClean="0"/>
              <a:t>一般內文</a:t>
            </a:r>
            <a:r>
              <a:rPr lang="en-US" altLang="zh-TW" dirty="0" smtClean="0"/>
              <a:t>(</a:t>
            </a:r>
            <a:r>
              <a:rPr lang="zh-TW" altLang="en-US" dirty="0" smtClean="0"/>
              <a:t>按一次</a:t>
            </a:r>
            <a:r>
              <a:rPr lang="en-US" altLang="zh-TW" dirty="0" smtClean="0"/>
              <a:t>Tab</a:t>
            </a:r>
            <a:r>
              <a:rPr lang="zh-TW" altLang="en-US" dirty="0" smtClean="0"/>
              <a:t>空</a:t>
            </a:r>
            <a:r>
              <a:rPr lang="en-US" altLang="zh-TW" dirty="0" smtClean="0"/>
              <a:t>2</a:t>
            </a:r>
            <a:r>
              <a:rPr lang="zh-TW" altLang="en-US" dirty="0" smtClean="0"/>
              <a:t>格</a:t>
            </a:r>
            <a:r>
              <a:rPr lang="en-US" altLang="zh-TW" dirty="0" smtClean="0"/>
              <a:t>)</a:t>
            </a:r>
            <a:r>
              <a:rPr lang="zh-TW" altLang="en-US" dirty="0" smtClean="0"/>
              <a:t>第二層第二層第二層第二層第二層第二層第二層第二層第二層</a:t>
            </a:r>
          </a:p>
          <a:p>
            <a:pPr lvl="2"/>
            <a:r>
              <a:rPr lang="en-US" altLang="zh-TW" dirty="0" smtClean="0"/>
              <a:t>n.</a:t>
            </a:r>
            <a:r>
              <a:rPr lang="zh-TW" altLang="en-US" dirty="0" smtClean="0"/>
              <a:t>第三層第三層第三層第三層第三層第三層第三層第三層第三層第三層第三層第三層</a:t>
            </a:r>
          </a:p>
          <a:p>
            <a:pPr lvl="3"/>
            <a:r>
              <a:rPr lang="zh-TW" altLang="en-US" dirty="0" smtClean="0"/>
              <a:t>第四層第四層第四層第四層第四層第四層第四層第四層第四層第四層第四層</a:t>
            </a:r>
          </a:p>
          <a:p>
            <a:pPr lvl="4"/>
            <a:r>
              <a:rPr lang="zh-TW" altLang="en-US" dirty="0"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2-3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smtClean="0">
                <a:solidFill>
                  <a:schemeClr val="bg1"/>
                </a:solidFill>
                <a:latin typeface="Arial" charset="0"/>
                <a:ea typeface="新細明體" charset="-120"/>
              </a:rPr>
              <a:t>2-1</a:t>
            </a:r>
            <a:endParaRPr lang="en-US" altLang="zh-TW" b="1" dirty="0">
              <a:solidFill>
                <a:schemeClr val="bg1"/>
              </a:solidFill>
              <a:latin typeface="Arial" charset="0"/>
              <a:ea typeface="新細明體" charset="-120"/>
            </a:endParaRP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2-5</a:t>
            </a:r>
            <a:endParaRPr lang="en-US" altLang="zh-TW" b="1" dirty="0">
              <a:solidFill>
                <a:srgbClr val="777777"/>
              </a:solidFill>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71596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chemeClr val="bg1"/>
                </a:solidFill>
                <a:latin typeface="Arial" charset="0"/>
                <a:ea typeface="新細明體" charset="-120"/>
                <a:cs typeface="+mn-cs"/>
              </a:rPr>
              <a:t>2-2</a:t>
            </a:r>
            <a:endParaRPr kumimoji="1" lang="en-US" altLang="zh-TW" b="1" kern="1200" dirty="0">
              <a:solidFill>
                <a:schemeClr val="bg1"/>
              </a:solidFill>
              <a:latin typeface="Arial" charset="0"/>
              <a:ea typeface="新細明體" charset="-120"/>
              <a:cs typeface="+mn-cs"/>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2-3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smtClean="0">
                <a:solidFill>
                  <a:srgbClr val="777777"/>
                </a:solidFill>
                <a:latin typeface="Arial" charset="0"/>
                <a:ea typeface="新細明體" charset="-120"/>
                <a:cs typeface="+mn-cs"/>
              </a:rPr>
              <a:t>2-1</a:t>
            </a:r>
            <a:endParaRPr kumimoji="1" lang="en-US" altLang="zh-TW" b="1" kern="1200" dirty="0">
              <a:solidFill>
                <a:srgbClr val="777777"/>
              </a:solidFill>
              <a:latin typeface="Arial" charset="0"/>
              <a:ea typeface="新細明體" charset="-120"/>
              <a:cs typeface="+mn-cs"/>
            </a:endParaRP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2-5</a:t>
            </a:r>
            <a:endParaRPr lang="en-US" altLang="zh-TW" b="1" dirty="0">
              <a:solidFill>
                <a:srgbClr val="777777"/>
              </a:solidFill>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rgbClr val="003366"/>
          </a:solidFill>
          <a:ln w="9525" algn="ctr">
            <a:noFill/>
            <a:miter lim="800000"/>
            <a:headEnd/>
            <a:tailEnd/>
          </a:ln>
        </p:spPr>
        <p:txBody>
          <a:bodyPr wrap="none" anchor="ctr"/>
          <a:lstStyle/>
          <a:p>
            <a:pPr algn="ctr" rtl="0" fontAlgn="base">
              <a:lnSpc>
                <a:spcPct val="100000"/>
              </a:lnSpc>
              <a:spcBef>
                <a:spcPct val="0"/>
              </a:spcBef>
              <a:spcAft>
                <a:spcPct val="0"/>
              </a:spcAft>
              <a:defRPr/>
            </a:pPr>
            <a:r>
              <a:rPr kumimoji="1" lang="en-US" altLang="zh-TW" b="1" kern="1200" dirty="0" smtClean="0">
                <a:solidFill>
                  <a:schemeClr val="bg1"/>
                </a:solidFill>
                <a:latin typeface="Arial" charset="0"/>
                <a:ea typeface="新細明體" charset="-120"/>
                <a:cs typeface="+mn-cs"/>
              </a:rPr>
              <a:t>2-3</a:t>
            </a:r>
            <a:endParaRPr kumimoji="1" lang="en-US" altLang="zh-TW" b="1" kern="1200" dirty="0">
              <a:solidFill>
                <a:schemeClr val="bg1"/>
              </a:solidFill>
              <a:latin typeface="Arial" charset="0"/>
              <a:ea typeface="新細明體" charset="-120"/>
              <a:cs typeface="+mn-cs"/>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rgbClr val="777777"/>
                </a:solidFill>
                <a:latin typeface="Arial" charset="0"/>
                <a:ea typeface="新細明體" charset="-120"/>
                <a:cs typeface="+mn-cs"/>
              </a:rPr>
              <a:t>2-1</a:t>
            </a:r>
            <a:endParaRPr kumimoji="1" lang="en-US" altLang="zh-TW" b="1" kern="1200" dirty="0">
              <a:solidFill>
                <a:srgbClr val="777777"/>
              </a:solidFill>
              <a:latin typeface="Arial" charset="0"/>
              <a:ea typeface="新細明體" charset="-120"/>
              <a:cs typeface="+mn-cs"/>
            </a:endParaRP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2-5</a:t>
            </a:r>
            <a:endParaRPr lang="en-US" altLang="zh-TW" b="1" dirty="0">
              <a:solidFill>
                <a:srgbClr val="777777"/>
              </a:solidFill>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2-3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chemeClr val="bg1"/>
                </a:solidFill>
                <a:latin typeface="Arial" charset="0"/>
                <a:ea typeface="新細明體" charset="-120"/>
                <a:cs typeface="+mn-cs"/>
              </a:rPr>
              <a:t>2-4</a:t>
            </a:r>
            <a:endParaRPr kumimoji="1" lang="en-US" altLang="zh-TW" b="1" kern="1200" dirty="0">
              <a:solidFill>
                <a:schemeClr val="bg1"/>
              </a:solidFill>
              <a:latin typeface="Arial" charset="0"/>
              <a:ea typeface="新細明體" charset="-120"/>
              <a:cs typeface="+mn-cs"/>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rgbClr val="777777"/>
                </a:solidFill>
                <a:latin typeface="Arial" charset="0"/>
                <a:ea typeface="新細明體" charset="-120"/>
                <a:cs typeface="+mn-cs"/>
              </a:rPr>
              <a:t>2-1</a:t>
            </a:r>
            <a:endParaRPr kumimoji="1" lang="en-US" altLang="zh-TW" b="1" kern="1200" dirty="0">
              <a:solidFill>
                <a:srgbClr val="777777"/>
              </a:solidFill>
              <a:latin typeface="Arial" charset="0"/>
              <a:ea typeface="新細明體" charset="-120"/>
              <a:cs typeface="+mn-cs"/>
            </a:endParaRP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2-5</a:t>
            </a:r>
            <a:endParaRPr lang="en-US" altLang="zh-TW" b="1" dirty="0">
              <a:solidFill>
                <a:srgbClr val="777777"/>
              </a:solidFill>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lnSpc>
                <a:spcPct val="100000"/>
              </a:lnSpc>
              <a:spcBef>
                <a:spcPts val="600"/>
              </a:spcBef>
              <a:defRPr/>
            </a:pPr>
            <a:r>
              <a:rPr lang="en-US" altLang="zh-TW" b="1" dirty="0" smtClean="0">
                <a:solidFill>
                  <a:srgbClr val="777777"/>
                </a:solidFill>
                <a:latin typeface="Arial" charset="0"/>
                <a:ea typeface="新細明體" charset="-120"/>
              </a:rPr>
              <a:t>2-3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2-4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lnSpc>
                <a:spcPct val="100000"/>
              </a:lnSpc>
              <a:spcBef>
                <a:spcPts val="600"/>
              </a:spcBef>
              <a:spcAft>
                <a:spcPct val="0"/>
              </a:spcAft>
              <a:defRPr/>
            </a:pPr>
            <a:r>
              <a:rPr kumimoji="1" lang="en-US" altLang="zh-TW" b="1" kern="1200" dirty="0" smtClean="0">
                <a:solidFill>
                  <a:srgbClr val="777777"/>
                </a:solidFill>
                <a:latin typeface="Arial" charset="0"/>
                <a:ea typeface="新細明體" charset="-120"/>
                <a:cs typeface="+mn-cs"/>
              </a:rPr>
              <a:t>2-1</a:t>
            </a:r>
            <a:endParaRPr kumimoji="1" lang="en-US" altLang="zh-TW" b="1" kern="1200" dirty="0">
              <a:solidFill>
                <a:srgbClr val="777777"/>
              </a:solidFill>
              <a:latin typeface="Arial" charset="0"/>
              <a:ea typeface="新細明體" charset="-120"/>
              <a:cs typeface="+mn-cs"/>
            </a:endParaRPr>
          </a:p>
        </p:txBody>
      </p:sp>
      <p:sp>
        <p:nvSpPr>
          <p:cNvPr id="20" name="Rectangle 14">
            <a:hlinkClick r:id="rId23" action="ppaction://hlinksldjump"/>
          </p:cNvPr>
          <p:cNvSpPr>
            <a:spLocks noChangeArrowheads="1"/>
          </p:cNvSpPr>
          <p:nvPr userDrawn="1"/>
        </p:nvSpPr>
        <p:spPr bwMode="auto">
          <a:xfrm>
            <a:off x="8531871" y="2814234"/>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chemeClr val="bg1"/>
                </a:solidFill>
                <a:latin typeface="Arial" charset="0"/>
                <a:ea typeface="新細明體" charset="-120"/>
                <a:cs typeface="+mn-cs"/>
              </a:rPr>
              <a:t>2-5</a:t>
            </a:r>
            <a:endParaRPr kumimoji="1" lang="en-US" altLang="zh-TW" b="1" kern="1200" dirty="0">
              <a:solidFill>
                <a:schemeClr val="bg1"/>
              </a:solidFill>
              <a:latin typeface="Arial" charset="0"/>
              <a:ea typeface="新細明體" charset="-120"/>
              <a:cs typeface="+mn-cs"/>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KrxXsK1UyQs"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hCzsEgdxNBg" TargetMode="External"/><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echnews.tw/2019/03/11/robo-journalism-gains-traction-in-shifting-media-landscape/" TargetMode="External"/><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hkfWK7Y-2-Y" TargetMode="External"/><Relationship Id="rId2" Type="http://schemas.openxmlformats.org/officeDocument/2006/relationships/image" Target="../media/image53.png"/><Relationship Id="rId1" Type="http://schemas.openxmlformats.org/officeDocument/2006/relationships/slideLayout" Target="../slideLayouts/slideLayout46.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ce1JR3GHfc"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p:transition advClick="0">
    <p:split dir="in"/>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4533" y="1367745"/>
            <a:ext cx="3417481" cy="4994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4588451"/>
      </p:ext>
    </p:extLst>
  </p:cSld>
  <p:clrMapOvr>
    <a:masterClrMapping/>
  </p:clrMapOvr>
  <p:transition advClick="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5" name="內容版面配置區 4"/>
          <p:cNvSpPr>
            <a:spLocks noGrp="1"/>
          </p:cNvSpPr>
          <p:nvPr>
            <p:ph idx="1"/>
          </p:nvPr>
        </p:nvSpPr>
        <p:spPr/>
        <p:txBody>
          <a:bodyPr/>
          <a:lstStyle/>
          <a:p>
            <a:pPr marL="0" indent="0">
              <a:buNone/>
            </a:pPr>
            <a:endParaRPr lang="zh-TW"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098" y="2009808"/>
            <a:ext cx="7524947" cy="3945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7651370"/>
      </p:ext>
    </p:extLst>
  </p:cSld>
  <p:clrMapOvr>
    <a:masterClrMapping/>
  </p:clrMapOvr>
  <p:transition advClick="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a:buNone/>
            </a:pPr>
            <a:r>
              <a:rPr lang="en-US" altLang="zh-TW" dirty="0" smtClean="0"/>
              <a:t>2-1-4</a:t>
            </a:r>
            <a:r>
              <a:rPr lang="zh-TW" altLang="en-US" dirty="0" smtClean="0"/>
              <a:t>　情緒辨識</a:t>
            </a:r>
          </a:p>
          <a:p>
            <a:pPr lvl="1">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透過</a:t>
            </a:r>
            <a:r>
              <a:rPr kumimoji="1" lang="zh-TW" altLang="zh-TW" sz="2400" b="0" dirty="0">
                <a:solidFill>
                  <a:schemeClr val="tx1"/>
                </a:solidFill>
                <a:latin typeface="Times New Roman" pitchFamily="18" charset="0"/>
                <a:ea typeface="標楷體" pitchFamily="65" charset="-120"/>
              </a:rPr>
              <a:t>攝影機拍攝人類臉部的表情特徵的照片，再將其</a:t>
            </a:r>
            <a:r>
              <a:rPr kumimoji="1" lang="zh-TW" altLang="zh-TW" sz="2400" b="0" dirty="0" smtClean="0">
                <a:solidFill>
                  <a:schemeClr val="tx1"/>
                </a:solidFill>
                <a:latin typeface="Times New Roman" pitchFamily="18" charset="0"/>
                <a:ea typeface="標楷體" pitchFamily="65" charset="-120"/>
              </a:rPr>
              <a:t>透過人為</a:t>
            </a:r>
            <a:r>
              <a:rPr kumimoji="1" lang="zh-TW" altLang="zh-TW" sz="2400" b="0" dirty="0">
                <a:solidFill>
                  <a:schemeClr val="tx1"/>
                </a:solidFill>
                <a:latin typeface="Times New Roman" pitchFamily="18" charset="0"/>
                <a:ea typeface="標楷體" pitchFamily="65" charset="-120"/>
              </a:rPr>
              <a:t>標記，記錄該照片是開心、憤怒或沮喪，再將這些</a:t>
            </a:r>
            <a:r>
              <a:rPr kumimoji="1" lang="zh-TW" altLang="zh-TW" sz="2400" b="0" dirty="0" smtClean="0">
                <a:solidFill>
                  <a:schemeClr val="tx1"/>
                </a:solidFill>
                <a:latin typeface="Times New Roman" pitchFamily="18" charset="0"/>
                <a:ea typeface="標楷體" pitchFamily="65" charset="-120"/>
              </a:rPr>
              <a:t>照片透過</a:t>
            </a:r>
            <a:r>
              <a:rPr kumimoji="1" lang="en-US" altLang="zh-TW" sz="2400" b="0" dirty="0">
                <a:solidFill>
                  <a:schemeClr val="tx1"/>
                </a:solidFill>
                <a:latin typeface="Times New Roman" pitchFamily="18" charset="0"/>
                <a:ea typeface="標楷體" pitchFamily="65" charset="-120"/>
              </a:rPr>
              <a:t>CNN</a:t>
            </a:r>
            <a:r>
              <a:rPr kumimoji="1" lang="zh-TW" altLang="zh-TW" sz="2400" b="0" dirty="0">
                <a:solidFill>
                  <a:schemeClr val="tx1"/>
                </a:solidFill>
                <a:latin typeface="Times New Roman" pitchFamily="18" charset="0"/>
                <a:ea typeface="標楷體" pitchFamily="65" charset="-120"/>
              </a:rPr>
              <a:t>進行圖像分析，提取每種情緒特徵，進而建構出</a:t>
            </a:r>
            <a:r>
              <a:rPr kumimoji="1" lang="zh-TW" altLang="zh-TW" sz="2400" b="0" dirty="0" smtClean="0">
                <a:solidFill>
                  <a:schemeClr val="tx1"/>
                </a:solidFill>
                <a:latin typeface="Times New Roman" pitchFamily="18" charset="0"/>
                <a:ea typeface="標楷體" pitchFamily="65" charset="-120"/>
              </a:rPr>
              <a:t>一套</a:t>
            </a:r>
            <a:r>
              <a:rPr kumimoji="1" lang="zh-TW" altLang="zh-TW" sz="2400" b="0" dirty="0">
                <a:solidFill>
                  <a:schemeClr val="tx1"/>
                </a:solidFill>
                <a:latin typeface="Times New Roman" pitchFamily="18" charset="0"/>
                <a:ea typeface="標楷體" pitchFamily="65" charset="-120"/>
              </a:rPr>
              <a:t>情緒辨識</a:t>
            </a:r>
            <a:r>
              <a:rPr kumimoji="1" lang="zh-TW" altLang="zh-TW" sz="2400" b="0" dirty="0" smtClean="0">
                <a:solidFill>
                  <a:schemeClr val="tx1"/>
                </a:solidFill>
                <a:latin typeface="Times New Roman" pitchFamily="18" charset="0"/>
                <a:ea typeface="標楷體" pitchFamily="65" charset="-120"/>
              </a:rPr>
              <a:t>系統</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日常生活</a:t>
            </a:r>
            <a:r>
              <a:rPr kumimoji="1" lang="zh-TW" altLang="zh-TW" sz="2400" b="0" dirty="0">
                <a:solidFill>
                  <a:schemeClr val="tx1"/>
                </a:solidFill>
                <a:latin typeface="Times New Roman" pitchFamily="18" charset="0"/>
                <a:ea typeface="標楷體" pitchFamily="65" charset="-120"/>
              </a:rPr>
              <a:t>常見的</a:t>
            </a:r>
            <a:r>
              <a:rPr kumimoji="1" lang="zh-TW" altLang="zh-TW" sz="2400" b="0" dirty="0" smtClean="0">
                <a:solidFill>
                  <a:schemeClr val="tx1"/>
                </a:solidFill>
                <a:latin typeface="Times New Roman" pitchFamily="18" charset="0"/>
                <a:ea typeface="標楷體" pitchFamily="65" charset="-120"/>
              </a:rPr>
              <a:t>例子</a:t>
            </a:r>
            <a:r>
              <a:rPr kumimoji="1" lang="zh-TW" altLang="en-US" sz="2400" b="0" dirty="0" smtClean="0">
                <a:solidFill>
                  <a:schemeClr val="tx1"/>
                </a:solidFill>
                <a:latin typeface="Times New Roman" pitchFamily="18" charset="0"/>
                <a:ea typeface="標楷體" pitchFamily="65" charset="-120"/>
              </a:rPr>
              <a:t>：避免司機疲勞駕駛的</a:t>
            </a:r>
            <a:r>
              <a:rPr kumimoji="1" lang="zh-TW" altLang="zh-TW" sz="2400" b="0" dirty="0" smtClean="0">
                <a:solidFill>
                  <a:schemeClr val="tx1"/>
                </a:solidFill>
                <a:latin typeface="Times New Roman" pitchFamily="18" charset="0"/>
                <a:ea typeface="標楷體" pitchFamily="65" charset="-120"/>
              </a:rPr>
              <a:t>行車監測</a:t>
            </a:r>
            <a:r>
              <a:rPr kumimoji="1" lang="zh-TW" altLang="en-US" sz="2400" b="0" dirty="0" smtClean="0">
                <a:solidFill>
                  <a:schemeClr val="tx1"/>
                </a:solidFill>
                <a:latin typeface="Times New Roman" pitchFamily="18" charset="0"/>
                <a:ea typeface="標楷體" pitchFamily="65" charset="-120"/>
              </a:rPr>
              <a:t>、</a:t>
            </a:r>
            <a:r>
              <a:rPr kumimoji="1" lang="zh-TW" altLang="zh-TW" sz="2400" b="0" dirty="0" smtClean="0">
                <a:solidFill>
                  <a:schemeClr val="tx1"/>
                </a:solidFill>
                <a:latin typeface="Times New Roman" pitchFamily="18" charset="0"/>
                <a:ea typeface="標楷體" pitchFamily="65" charset="-120"/>
              </a:rPr>
              <a:t>測謊</a:t>
            </a:r>
            <a:r>
              <a:rPr kumimoji="1" lang="zh-TW" altLang="en-US" sz="2400" b="0" dirty="0" smtClean="0">
                <a:solidFill>
                  <a:schemeClr val="tx1"/>
                </a:solidFill>
                <a:latin typeface="Times New Roman" pitchFamily="18" charset="0"/>
                <a:ea typeface="標楷體" pitchFamily="65" charset="-120"/>
              </a:rPr>
              <a:t>等。</a:t>
            </a:r>
            <a:endParaRPr kumimoji="1" lang="zh-TW" altLang="en-US"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400" y="3842373"/>
            <a:ext cx="3993257" cy="2515115"/>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群組 6"/>
          <p:cNvGrpSpPr/>
          <p:nvPr/>
        </p:nvGrpSpPr>
        <p:grpSpPr>
          <a:xfrm>
            <a:off x="6149441" y="5165425"/>
            <a:ext cx="2728913" cy="1123950"/>
            <a:chOff x="6149441" y="5165425"/>
            <a:chExt cx="2728913" cy="1123950"/>
          </a:xfrm>
        </p:grpSpPr>
        <p:pic>
          <p:nvPicPr>
            <p:cNvPr id="5" name="Picture 3">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9441" y="5165425"/>
              <a:ext cx="2728913"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8667" y="5687330"/>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1495120"/>
      </p:ext>
    </p:extLst>
  </p:cSld>
  <p:clrMapOvr>
    <a:masterClrMapping/>
  </p:clrMapOvr>
  <p:transition advClick="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2-2</a:t>
            </a:r>
            <a:r>
              <a:rPr lang="zh-TW" altLang="en-US" dirty="0" smtClean="0"/>
              <a:t>　自然語言處理</a:t>
            </a:r>
            <a:endParaRPr lang="zh-TW" altLang="en-US" dirty="0"/>
          </a:p>
        </p:txBody>
      </p:sp>
      <p:sp>
        <p:nvSpPr>
          <p:cNvPr id="2" name="內容版面配置區 1"/>
          <p:cNvSpPr>
            <a:spLocks noGrp="1"/>
          </p:cNvSpPr>
          <p:nvPr>
            <p:ph idx="1"/>
          </p:nvPr>
        </p:nvSpPr>
        <p:spPr/>
        <p:txBody>
          <a:bodyPr/>
          <a:lstStyle/>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自然語言處理有認知、理解、生成等面向，認知和理解是讓電腦把輸入的語言變成有意思的符號和關係，然後根據目的進行處理，生成則是把電腦資料轉化為自然語言</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簡而言之，讓電腦能和人類一樣，具有聽說讀寫的處理能力，並以此理解人類語言，稱為「自然語言處理</a:t>
            </a:r>
            <a:r>
              <a:rPr kumimoji="1" lang="en-US" altLang="zh-TW" sz="2400" b="0" dirty="0" smtClean="0">
                <a:solidFill>
                  <a:schemeClr val="tx1"/>
                </a:solidFill>
                <a:latin typeface="Times New Roman" pitchFamily="18" charset="0"/>
                <a:ea typeface="標楷體" pitchFamily="65" charset="-120"/>
              </a:rPr>
              <a:t>(Natural </a:t>
            </a:r>
          </a:p>
          <a:p>
            <a:pPr>
              <a:spcBef>
                <a:spcPts val="600"/>
              </a:spcBef>
              <a:buNone/>
            </a:pPr>
            <a:r>
              <a:rPr kumimoji="1" lang="en-US" altLang="zh-TW" sz="2400" b="0" dirty="0" smtClean="0">
                <a:solidFill>
                  <a:schemeClr val="tx1"/>
                </a:solidFill>
                <a:latin typeface="Times New Roman" pitchFamily="18" charset="0"/>
                <a:ea typeface="標楷體" pitchFamily="65" charset="-120"/>
              </a:rPr>
              <a:t>Language Processing</a:t>
            </a:r>
            <a:r>
              <a:rPr kumimoji="1" lang="zh-TW" altLang="zh-TW" sz="2400" b="0" dirty="0" smtClean="0">
                <a:solidFill>
                  <a:schemeClr val="tx1"/>
                </a:solidFill>
                <a:latin typeface="Times New Roman" pitchFamily="18" charset="0"/>
                <a:ea typeface="標楷體" pitchFamily="65" charset="-120"/>
              </a:rPr>
              <a:t>，縮寫</a:t>
            </a:r>
            <a:r>
              <a:rPr kumimoji="1" lang="en-US" altLang="zh-TW" sz="2400" b="0" dirty="0" smtClean="0">
                <a:solidFill>
                  <a:schemeClr val="tx1"/>
                </a:solidFill>
                <a:latin typeface="Times New Roman" pitchFamily="18" charset="0"/>
                <a:ea typeface="標楷體" pitchFamily="65" charset="-120"/>
              </a:rPr>
              <a:t> NLP)</a:t>
            </a:r>
            <a:r>
              <a:rPr kumimoji="1" lang="zh-TW" altLang="zh-TW"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482355936"/>
      </p:ext>
    </p:extLst>
  </p:cSld>
  <p:clrMapOvr>
    <a:masterClrMapping/>
  </p:clrMapOvr>
  <p:transition advClick="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550987"/>
            <a:ext cx="6362700" cy="346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群組 1"/>
          <p:cNvGrpSpPr/>
          <p:nvPr/>
        </p:nvGrpSpPr>
        <p:grpSpPr>
          <a:xfrm>
            <a:off x="4632365" y="1069993"/>
            <a:ext cx="3741613" cy="1254498"/>
            <a:chOff x="4632365" y="1069993"/>
            <a:chExt cx="3741613" cy="1254498"/>
          </a:xfrm>
        </p:grpSpPr>
        <p:pic>
          <p:nvPicPr>
            <p:cNvPr id="8195" name="Picture 3">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2365" y="1069993"/>
              <a:ext cx="3741613" cy="1254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2532" y="1680750"/>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6589237"/>
      </p:ext>
    </p:extLst>
  </p:cSld>
  <p:clrMapOvr>
    <a:masterClrMapping/>
  </p:clrMapOvr>
  <p:transition advClick="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smtClean="0"/>
              <a:t>2-2-1</a:t>
            </a:r>
            <a:r>
              <a:rPr lang="zh-TW" altLang="en-US" dirty="0" smtClean="0"/>
              <a:t>　機器翻譯</a:t>
            </a:r>
            <a:r>
              <a:rPr lang="en-US" altLang="zh-TW" dirty="0" smtClean="0"/>
              <a:t>(Machine Translation)</a:t>
            </a:r>
          </a:p>
          <a:p>
            <a:pPr marL="0" lvl="3" indent="1588">
              <a:buNone/>
              <a:tabLst>
                <a:tab pos="182563" algn="l"/>
                <a:tab pos="8072438" algn="r"/>
              </a:tabLst>
            </a:pPr>
            <a:r>
              <a:rPr kumimoji="1" lang="zh-TW" altLang="en-US" sz="2400" b="0" dirty="0" smtClean="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marL="1587" lvl="4" indent="1588">
              <a:buNone/>
              <a:tabLst>
                <a:tab pos="182563" algn="l"/>
                <a:tab pos="8072438" algn="r"/>
              </a:tabLst>
            </a:pPr>
            <a:r>
              <a:rPr lang="zh-TW" altLang="en-US" sz="2400" dirty="0"/>
              <a:t> </a:t>
            </a:r>
            <a:r>
              <a:rPr lang="zh-TW" altLang="en-US" sz="2400" dirty="0" smtClean="0"/>
              <a:t>        </a:t>
            </a:r>
            <a:r>
              <a:rPr kumimoji="1" lang="zh-TW" altLang="zh-TW" sz="2400" b="0" dirty="0" smtClean="0">
                <a:solidFill>
                  <a:schemeClr val="tx1"/>
                </a:solidFill>
                <a:latin typeface="Times New Roman" pitchFamily="18" charset="0"/>
                <a:ea typeface="標楷體" pitchFamily="65" charset="-120"/>
              </a:rPr>
              <a:t>機器翻譯是指運用機器，透過特定的電腦程式，將一種文字</a:t>
            </a:r>
            <a:r>
              <a:rPr kumimoji="1" lang="zh-TW" altLang="zh-TW" sz="2400" b="0" dirty="0">
                <a:solidFill>
                  <a:schemeClr val="tx1"/>
                </a:solidFill>
                <a:latin typeface="Times New Roman" pitchFamily="18" charset="0"/>
                <a:ea typeface="標楷體" pitchFamily="65" charset="-120"/>
              </a:rPr>
              <a:t>或聲音形式的自然語言，翻譯成另一種文字或聲音形式</a:t>
            </a:r>
            <a:r>
              <a:rPr kumimoji="1" lang="zh-TW" altLang="zh-TW" sz="2400" b="0" dirty="0" smtClean="0">
                <a:solidFill>
                  <a:schemeClr val="tx1"/>
                </a:solidFill>
                <a:latin typeface="Times New Roman" pitchFamily="18" charset="0"/>
                <a:ea typeface="標楷體" pitchFamily="65" charset="-120"/>
              </a:rPr>
              <a:t>的自然語言。</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透過</a:t>
            </a:r>
            <a:r>
              <a:rPr kumimoji="1" lang="zh-TW" altLang="zh-TW" sz="2400" b="0" dirty="0">
                <a:solidFill>
                  <a:schemeClr val="tx1"/>
                </a:solidFill>
                <a:latin typeface="Times New Roman" pitchFamily="18" charset="0"/>
                <a:ea typeface="標楷體" pitchFamily="65" charset="-120"/>
              </a:rPr>
              <a:t>計算機語言學、人工智慧和數理邏輯來教會機器</a:t>
            </a:r>
            <a:r>
              <a:rPr kumimoji="1" lang="zh-TW" altLang="zh-TW" sz="2400" b="0" dirty="0" smtClean="0">
                <a:solidFill>
                  <a:schemeClr val="tx1"/>
                </a:solidFill>
                <a:latin typeface="Times New Roman" pitchFamily="18" charset="0"/>
                <a:ea typeface="標楷體" pitchFamily="65" charset="-120"/>
              </a:rPr>
              <a:t>理解人類</a:t>
            </a:r>
            <a:r>
              <a:rPr kumimoji="1" lang="zh-TW" altLang="zh-TW" sz="2400" b="0" dirty="0">
                <a:solidFill>
                  <a:schemeClr val="tx1"/>
                </a:solidFill>
                <a:latin typeface="Times New Roman" pitchFamily="18" charset="0"/>
                <a:ea typeface="標楷體" pitchFamily="65" charset="-120"/>
              </a:rPr>
              <a:t>的語言，機器翻譯是先把複雜的語言進行編碼，並</a:t>
            </a:r>
            <a:r>
              <a:rPr kumimoji="1" lang="zh-TW" altLang="zh-TW" sz="2400" b="0" dirty="0" smtClean="0">
                <a:solidFill>
                  <a:schemeClr val="tx1"/>
                </a:solidFill>
                <a:latin typeface="Times New Roman" pitchFamily="18" charset="0"/>
                <a:ea typeface="標楷體" pitchFamily="65" charset="-120"/>
              </a:rPr>
              <a:t>轉換成</a:t>
            </a:r>
            <a:r>
              <a:rPr kumimoji="1" lang="zh-TW" altLang="zh-TW" sz="2400" b="0" dirty="0">
                <a:solidFill>
                  <a:schemeClr val="tx1"/>
                </a:solidFill>
                <a:latin typeface="Times New Roman" pitchFamily="18" charset="0"/>
                <a:ea typeface="標楷體" pitchFamily="65" charset="-120"/>
              </a:rPr>
              <a:t>電腦理解可計算的公式、模型和數字，再解碼成另一種</a:t>
            </a:r>
            <a:r>
              <a:rPr kumimoji="1" lang="zh-TW" altLang="zh-TW" sz="2400" b="0" dirty="0" smtClean="0">
                <a:solidFill>
                  <a:schemeClr val="tx1"/>
                </a:solidFill>
                <a:latin typeface="Times New Roman" pitchFamily="18" charset="0"/>
                <a:ea typeface="標楷體" pitchFamily="65" charset="-120"/>
              </a:rPr>
              <a:t>語言</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611495120"/>
      </p:ext>
    </p:extLst>
  </p:cSld>
  <p:clrMapOvr>
    <a:masterClrMapping/>
  </p:clrMapOvr>
  <p:transition advClick="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829825"/>
            <a:ext cx="6948436" cy="433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6473361"/>
      </p:ext>
    </p:extLst>
  </p:cSld>
  <p:clrMapOvr>
    <a:masterClrMapping/>
  </p:clrMapOvr>
  <p:transition advClick="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00" y="1747027"/>
            <a:ext cx="6502400" cy="394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446265"/>
      </p:ext>
    </p:extLst>
  </p:cSld>
  <p:clrMapOvr>
    <a:masterClrMapping/>
  </p:clrMapOvr>
  <p:transition advClick="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2260600"/>
            <a:ext cx="5880100" cy="2689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371285"/>
      </p:ext>
    </p:extLst>
  </p:cSld>
  <p:clrMapOvr>
    <a:masterClrMapping/>
  </p:clrMapOvr>
  <p:transition advClick="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4647" y="2392680"/>
            <a:ext cx="1968244" cy="3023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832" y="2263995"/>
            <a:ext cx="2630488" cy="328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849895"/>
      </p:ext>
    </p:extLst>
  </p:cSld>
  <p:clrMapOvr>
    <a:masterClrMapping/>
  </p:clrMapOvr>
  <p:transition advClick="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xmlns="" id="{86A363DE-FA16-452F-AF9C-B3BCB14AABB2}"/>
              </a:ext>
            </a:extLst>
          </p:cNvPr>
          <p:cNvSpPr>
            <a:spLocks noGrp="1"/>
          </p:cNvSpPr>
          <p:nvPr>
            <p:ph type="title"/>
          </p:nvPr>
        </p:nvSpPr>
        <p:spPr/>
        <p:txBody>
          <a:bodyPr/>
          <a:lstStyle/>
          <a:p>
            <a:r>
              <a:rPr lang="en-US" altLang="zh-TW" b="1" dirty="0" smtClean="0"/>
              <a:t>2-1</a:t>
            </a:r>
            <a:r>
              <a:rPr lang="zh-TW" altLang="en-US" b="1" dirty="0" smtClean="0"/>
              <a:t>　</a:t>
            </a:r>
            <a:r>
              <a:rPr lang="zh-TW" altLang="en-US" dirty="0"/>
              <a:t>影像處理</a:t>
            </a:r>
            <a:endParaRPr lang="zh-TW" altLang="en-US" b="1" dirty="0"/>
          </a:p>
        </p:txBody>
      </p:sp>
      <p:sp>
        <p:nvSpPr>
          <p:cNvPr id="2" name="內容版面配置區 1">
            <a:extLst>
              <a:ext uri="{FF2B5EF4-FFF2-40B4-BE49-F238E27FC236}">
                <a16:creationId xmlns:a16="http://schemas.microsoft.com/office/drawing/2014/main" xmlns="" id="{141B4746-67DF-4D64-BBD7-698286E80A9C}"/>
              </a:ext>
            </a:extLst>
          </p:cNvPr>
          <p:cNvSpPr>
            <a:spLocks noGrp="1"/>
          </p:cNvSpPr>
          <p:nvPr>
            <p:ph idx="1"/>
          </p:nvPr>
        </p:nvSpPr>
        <p:spPr>
          <a:xfrm>
            <a:off x="179388" y="1341438"/>
            <a:ext cx="8233092" cy="5040312"/>
          </a:xfrm>
        </p:spPr>
        <p:txBody>
          <a:bodyPr/>
          <a:lstStyle/>
          <a:p>
            <a:pPr lvl="1">
              <a:lnSpc>
                <a:spcPct val="100000"/>
              </a:lnSpc>
              <a:spcBef>
                <a:spcPts val="600"/>
              </a:spcBef>
              <a:buNone/>
              <a:tabLst>
                <a:tab pos="714375" algn="l"/>
                <a:tab pos="757238" algn="l"/>
                <a:tab pos="8072438" algn="r"/>
              </a:tabLst>
            </a:pPr>
            <a:r>
              <a:rPr kumimoji="1" lang="zh-TW" altLang="zh-TW" sz="2400" b="0" dirty="0" smtClean="0">
                <a:solidFill>
                  <a:schemeClr val="tx1"/>
                </a:solidFill>
                <a:latin typeface="Times New Roman" pitchFamily="18" charset="0"/>
                <a:ea typeface="標楷體" pitchFamily="65" charset="-120"/>
              </a:rPr>
              <a:t>影像處理是指對</a:t>
            </a:r>
            <a:r>
              <a:rPr kumimoji="1" lang="zh-TW" altLang="en-US" sz="2400" b="0" dirty="0" smtClean="0">
                <a:solidFill>
                  <a:schemeClr val="tx1"/>
                </a:solidFill>
                <a:latin typeface="Times New Roman" pitchFamily="18" charset="0"/>
                <a:ea typeface="標楷體" pitchFamily="65" charset="-120"/>
              </a:rPr>
              <a:t>圖像</a:t>
            </a:r>
            <a:r>
              <a:rPr kumimoji="1" lang="zh-TW" altLang="zh-TW" sz="2400" b="0" dirty="0" smtClean="0">
                <a:solidFill>
                  <a:schemeClr val="tx1"/>
                </a:solidFill>
                <a:latin typeface="Times New Roman" pitchFamily="18" charset="0"/>
                <a:ea typeface="標楷體" pitchFamily="65" charset="-120"/>
              </a:rPr>
              <a:t>進行分析、加工和處理，使其滿足</a:t>
            </a:r>
            <a:r>
              <a:rPr kumimoji="1" lang="zh-TW" altLang="en-US" sz="2400" b="0" dirty="0" smtClean="0">
                <a:solidFill>
                  <a:schemeClr val="tx1"/>
                </a:solidFill>
                <a:latin typeface="Times New Roman" pitchFamily="18" charset="0"/>
                <a:ea typeface="標楷體" pitchFamily="65" charset="-120"/>
              </a:rPr>
              <a:t>視覺</a:t>
            </a:r>
            <a:r>
              <a:rPr kumimoji="1" lang="zh-TW"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心理</a:t>
            </a:r>
            <a:r>
              <a:rPr kumimoji="1" lang="zh-TW" altLang="zh-TW" sz="2400" b="0" dirty="0" smtClean="0">
                <a:solidFill>
                  <a:schemeClr val="tx1"/>
                </a:solidFill>
                <a:latin typeface="Times New Roman" pitchFamily="18" charset="0"/>
                <a:ea typeface="標楷體" pitchFamily="65" charset="-120"/>
              </a:rPr>
              <a:t>或其他要求的技術。</a:t>
            </a:r>
            <a:endParaRPr kumimoji="1" lang="en-US" altLang="zh-TW" sz="2400" b="0" dirty="0" smtClean="0">
              <a:solidFill>
                <a:schemeClr val="tx1"/>
              </a:solidFill>
              <a:latin typeface="Times New Roman" pitchFamily="18" charset="0"/>
              <a:ea typeface="標楷體" pitchFamily="65" charset="-120"/>
            </a:endParaRPr>
          </a:p>
          <a:p>
            <a:pPr marL="1588" indent="715963">
              <a:spcBef>
                <a:spcPts val="600"/>
              </a:spcBef>
              <a:buNone/>
              <a:tabLst>
                <a:tab pos="355600" algn="l"/>
                <a:tab pos="8072438" algn="r"/>
              </a:tabLst>
            </a:pPr>
            <a:r>
              <a:rPr kumimoji="1" lang="zh-TW" altLang="zh-TW" sz="2400" b="0" dirty="0" smtClean="0">
                <a:solidFill>
                  <a:schemeClr val="tx1"/>
                </a:solidFill>
                <a:latin typeface="Times New Roman" pitchFamily="18" charset="0"/>
                <a:ea typeface="標楷體" pitchFamily="65" charset="-120"/>
              </a:rPr>
              <a:t>影像處理的應用非常廣泛，包括治安、交通、醫療、</a:t>
            </a:r>
            <a:r>
              <a:rPr kumimoji="1" lang="en-US" altLang="zh-TW" sz="2400" b="0" dirty="0" smtClean="0">
                <a:solidFill>
                  <a:schemeClr val="tx1"/>
                </a:solidFill>
                <a:latin typeface="Times New Roman" pitchFamily="18" charset="0"/>
                <a:ea typeface="標楷體" pitchFamily="65" charset="-120"/>
              </a:rPr>
              <a:t/>
            </a:r>
            <a:br>
              <a:rPr kumimoji="1" lang="en-US" altLang="zh-TW" sz="2400" b="0" dirty="0" smtClean="0">
                <a:solidFill>
                  <a:schemeClr val="tx1"/>
                </a:solidFill>
                <a:latin typeface="Times New Roman" pitchFamily="18" charset="0"/>
                <a:ea typeface="標楷體" pitchFamily="65" charset="-120"/>
              </a:rPr>
            </a:br>
            <a:r>
              <a:rPr kumimoji="1" lang="zh-TW" altLang="zh-TW" sz="2400" b="0" dirty="0" smtClean="0">
                <a:solidFill>
                  <a:schemeClr val="tx1"/>
                </a:solidFill>
                <a:latin typeface="Times New Roman" pitchFamily="18" charset="0"/>
                <a:ea typeface="標楷體" pitchFamily="65" charset="-120"/>
              </a:rPr>
              <a:t>國防、娛樂等多元場域。</a:t>
            </a:r>
            <a:endParaRPr kumimoji="1" lang="en-US" altLang="zh-TW" sz="2400" b="0" dirty="0" smtClean="0">
              <a:solidFill>
                <a:schemeClr val="tx1"/>
              </a:solidFill>
              <a:latin typeface="Times New Roman" pitchFamily="18" charset="0"/>
              <a:ea typeface="標楷體" pitchFamily="65" charset="-120"/>
            </a:endParaRPr>
          </a:p>
          <a:p>
            <a:pPr marL="1588" indent="715963">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zh-TW" sz="2400" b="0" dirty="0" smtClean="0">
                <a:solidFill>
                  <a:schemeClr val="tx1"/>
                </a:solidFill>
                <a:latin typeface="Times New Roman" pitchFamily="18" charset="0"/>
                <a:ea typeface="標楷體" pitchFamily="65" charset="-120"/>
              </a:rPr>
              <a:t>隨著人工智慧、深度學習、機器學習、視覺演算法等關鍵技術日益精進，影像處理技術已融入我們的日常生活，使生活品質和效率大幅提升。</a:t>
            </a:r>
            <a:endParaRPr kumimoji="1" lang="en-US" altLang="zh-TW" sz="2400" b="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222273676"/>
      </p:ext>
    </p:extLst>
  </p:cSld>
  <p:clrMapOvr>
    <a:masterClrMapping/>
  </p:clrMapOvr>
  <p:transition advClick="0">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179388" y="1341438"/>
            <a:ext cx="8202612" cy="5516562"/>
          </a:xfrm>
        </p:spPr>
        <p:txBody>
          <a:bodyPr/>
          <a:lstStyle/>
          <a:p>
            <a:pPr>
              <a:buNone/>
            </a:pPr>
            <a:r>
              <a:rPr lang="en-US" altLang="zh-TW" dirty="0" smtClean="0"/>
              <a:t>2-2-2</a:t>
            </a:r>
            <a:r>
              <a:rPr lang="zh-TW" altLang="en-US" dirty="0" smtClean="0"/>
              <a:t>　聊天機器人</a:t>
            </a:r>
            <a:r>
              <a:rPr lang="en-US" altLang="zh-TW" dirty="0" smtClean="0"/>
              <a:t>(</a:t>
            </a:r>
            <a:r>
              <a:rPr lang="en-US" altLang="zh-TW" dirty="0" err="1" smtClean="0"/>
              <a:t>Chatbot</a:t>
            </a:r>
            <a:r>
              <a:rPr lang="en-US" altLang="zh-TW" dirty="0" smtClean="0"/>
              <a:t>)</a:t>
            </a:r>
            <a:endParaRPr lang="zh-TW" altLang="en-US" dirty="0" smtClean="0"/>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聊天</a:t>
            </a:r>
            <a:r>
              <a:rPr kumimoji="1" lang="zh-TW" altLang="zh-TW" sz="2400" b="0" dirty="0">
                <a:solidFill>
                  <a:schemeClr val="tx1"/>
                </a:solidFill>
                <a:latin typeface="Times New Roman" pitchFamily="18" charset="0"/>
                <a:ea typeface="標楷體" pitchFamily="65" charset="-120"/>
              </a:rPr>
              <a:t>機器人是指透過人工智慧、電腦程式模擬與使用者</a:t>
            </a:r>
            <a:r>
              <a:rPr kumimoji="1" lang="zh-TW" altLang="zh-TW" sz="2400" b="0" dirty="0" smtClean="0">
                <a:solidFill>
                  <a:schemeClr val="tx1"/>
                </a:solidFill>
                <a:latin typeface="Times New Roman" pitchFamily="18" charset="0"/>
                <a:ea typeface="標楷體" pitchFamily="65" charset="-120"/>
              </a:rPr>
              <a:t>互動</a:t>
            </a:r>
            <a:r>
              <a:rPr kumimoji="1" lang="zh-TW" altLang="zh-TW" sz="2400" b="0" dirty="0">
                <a:solidFill>
                  <a:schemeClr val="tx1"/>
                </a:solidFill>
                <a:latin typeface="Times New Roman" pitchFamily="18" charset="0"/>
                <a:ea typeface="標楷體" pitchFamily="65" charset="-120"/>
              </a:rPr>
              <a:t>的對話，利用計算機自動回答使用者所提出的問題，以</a:t>
            </a:r>
            <a:r>
              <a:rPr kumimoji="1" lang="zh-TW" altLang="zh-TW" sz="2400" b="0" dirty="0" smtClean="0">
                <a:solidFill>
                  <a:schemeClr val="tx1"/>
                </a:solidFill>
                <a:latin typeface="Times New Roman" pitchFamily="18" charset="0"/>
                <a:ea typeface="標楷體" pitchFamily="65" charset="-120"/>
              </a:rPr>
              <a:t>滿足</a:t>
            </a:r>
            <a:r>
              <a:rPr kumimoji="1" lang="zh-TW" altLang="zh-TW" sz="2400" b="0" dirty="0">
                <a:solidFill>
                  <a:schemeClr val="tx1"/>
                </a:solidFill>
                <a:latin typeface="Times New Roman" pitchFamily="18" charset="0"/>
                <a:ea typeface="標楷體" pitchFamily="65" charset="-120"/>
              </a:rPr>
              <a:t>使用者需求的任務</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機器</a:t>
            </a:r>
            <a:r>
              <a:rPr kumimoji="1" lang="zh-TW" altLang="zh-TW" sz="2400" b="0" dirty="0">
                <a:solidFill>
                  <a:schemeClr val="tx1"/>
                </a:solidFill>
                <a:latin typeface="Times New Roman" pitchFamily="18" charset="0"/>
                <a:ea typeface="標楷體" pitchFamily="65" charset="-120"/>
              </a:rPr>
              <a:t>需正確理解使用者所提出的</a:t>
            </a:r>
            <a:r>
              <a:rPr kumimoji="1" lang="zh-TW" altLang="zh-TW" sz="2400" b="0" dirty="0" smtClean="0">
                <a:solidFill>
                  <a:schemeClr val="tx1"/>
                </a:solidFill>
                <a:latin typeface="Times New Roman" pitchFamily="18" charset="0"/>
                <a:ea typeface="標楷體" pitchFamily="65" charset="-120"/>
              </a:rPr>
              <a:t>問題</a:t>
            </a:r>
            <a:r>
              <a:rPr kumimoji="1" lang="zh-TW" altLang="en-US" sz="2400" b="0" dirty="0" smtClean="0">
                <a:solidFill>
                  <a:schemeClr val="tx1"/>
                </a:solidFill>
                <a:latin typeface="Times New Roman" pitchFamily="18" charset="0"/>
                <a:ea typeface="標楷體" pitchFamily="65" charset="-120"/>
              </a:rPr>
              <a:t>後回答</a:t>
            </a:r>
            <a:r>
              <a:rPr kumimoji="1" lang="zh-TW" altLang="zh-TW" sz="2400" b="0" dirty="0" smtClean="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這過程</a:t>
            </a:r>
            <a:r>
              <a:rPr kumimoji="1" lang="zh-TW" altLang="zh-TW" sz="2400" b="0" dirty="0" smtClean="0">
                <a:solidFill>
                  <a:schemeClr val="tx1"/>
                </a:solidFill>
                <a:latin typeface="Times New Roman" pitchFamily="18" charset="0"/>
                <a:ea typeface="標楷體" pitchFamily="65" charset="-120"/>
              </a:rPr>
              <a:t>涉及了</a:t>
            </a:r>
            <a:r>
              <a:rPr kumimoji="1" lang="zh-TW" altLang="zh-TW" sz="2400" b="0" dirty="0">
                <a:solidFill>
                  <a:schemeClr val="tx1"/>
                </a:solidFill>
                <a:latin typeface="Times New Roman" pitchFamily="18" charset="0"/>
                <a:ea typeface="標楷體" pitchFamily="65" charset="-120"/>
              </a:rPr>
              <a:t>包括詞語、句法、語義分析的基礎技術，以及信息檢索</a:t>
            </a:r>
            <a:r>
              <a:rPr kumimoji="1" lang="zh-TW" altLang="zh-TW" sz="2400" b="0" dirty="0" smtClean="0">
                <a:solidFill>
                  <a:schemeClr val="tx1"/>
                </a:solidFill>
                <a:latin typeface="Times New Roman" pitchFamily="18" charset="0"/>
                <a:ea typeface="標楷體" pitchFamily="65" charset="-120"/>
              </a:rPr>
              <a:t>、知識工程</a:t>
            </a:r>
            <a:r>
              <a:rPr kumimoji="1" lang="zh-TW" altLang="zh-TW" sz="2400" b="0" dirty="0">
                <a:solidFill>
                  <a:schemeClr val="tx1"/>
                </a:solidFill>
                <a:latin typeface="Times New Roman" pitchFamily="18" charset="0"/>
                <a:ea typeface="標楷體" pitchFamily="65" charset="-120"/>
              </a:rPr>
              <a:t>、文本生成等多項技術</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611495120"/>
      </p:ext>
    </p:extLst>
  </p:cSld>
  <p:clrMapOvr>
    <a:masterClrMapping/>
  </p:clrMapOvr>
  <p:transition advClick="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現今</a:t>
            </a:r>
            <a:r>
              <a:rPr kumimoji="1" lang="zh-TW" altLang="en-US" sz="2400" b="0" dirty="0">
                <a:solidFill>
                  <a:schemeClr val="tx1"/>
                </a:solidFill>
                <a:latin typeface="Times New Roman" pitchFamily="18" charset="0"/>
                <a:ea typeface="標楷體" pitchFamily="65" charset="-120"/>
              </a:rPr>
              <a:t>聊天機器人分成許多類型，最常見的是回答問題、</a:t>
            </a:r>
            <a:r>
              <a:rPr kumimoji="1" lang="zh-TW" altLang="en-US" sz="2400" b="0" dirty="0" smtClean="0">
                <a:solidFill>
                  <a:schemeClr val="tx1"/>
                </a:solidFill>
                <a:latin typeface="Times New Roman" pitchFamily="18" charset="0"/>
                <a:ea typeface="標楷體" pitchFamily="65" charset="-120"/>
              </a:rPr>
              <a:t>聊天</a:t>
            </a:r>
            <a:r>
              <a:rPr kumimoji="1" lang="zh-TW" altLang="en-US" sz="2400" b="0" dirty="0">
                <a:solidFill>
                  <a:schemeClr val="tx1"/>
                </a:solidFill>
                <a:latin typeface="Times New Roman" pitchFamily="18" charset="0"/>
                <a:ea typeface="標楷體" pitchFamily="65" charset="-120"/>
              </a:rPr>
              <a:t>、下訂單、檢索等等。</a:t>
            </a:r>
          </a:p>
          <a:p>
            <a:pPr marL="0" indent="0">
              <a:buNone/>
            </a:pPr>
            <a:endParaRPr lang="zh-TW" altLang="en-US"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9238" y="2538757"/>
            <a:ext cx="3624262" cy="386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920003"/>
      </p:ext>
    </p:extLst>
  </p:cSld>
  <p:clrMapOvr>
    <a:masterClrMapping/>
  </p:clrMapOvr>
  <p:transition advClick="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r>
              <a:rPr kumimoji="1" lang="zh-TW" altLang="en-US" sz="2400" dirty="0" smtClean="0">
                <a:solidFill>
                  <a:schemeClr val="tx1"/>
                </a:solidFill>
                <a:latin typeface="Times New Roman" pitchFamily="18" charset="0"/>
                <a:ea typeface="標楷體" pitchFamily="65" charset="-120"/>
              </a:rPr>
              <a:t>客</a:t>
            </a:r>
            <a:r>
              <a:rPr kumimoji="1" lang="zh-TW" altLang="en-US" sz="2400" dirty="0">
                <a:solidFill>
                  <a:schemeClr val="tx1"/>
                </a:solidFill>
                <a:latin typeface="Times New Roman" pitchFamily="18" charset="0"/>
                <a:ea typeface="標楷體" pitchFamily="65" charset="-120"/>
              </a:rPr>
              <a:t>服回答問題</a:t>
            </a:r>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727" y="1880274"/>
            <a:ext cx="7213600" cy="389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385176"/>
      </p:ext>
    </p:extLst>
  </p:cSld>
  <p:clrMapOvr>
    <a:masterClrMapping/>
  </p:clrMapOvr>
  <p:transition advClick="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 </a:t>
            </a:r>
            <a:endParaRPr lang="zh-TW" altLang="en-US" dirty="0"/>
          </a:p>
        </p:txBody>
      </p:sp>
      <p:sp>
        <p:nvSpPr>
          <p:cNvPr id="5" name="內容版面配置區 4"/>
          <p:cNvSpPr>
            <a:spLocks noGrp="1"/>
          </p:cNvSpPr>
          <p:nvPr>
            <p:ph idx="1"/>
          </p:nvPr>
        </p:nvSpPr>
        <p:spPr/>
        <p:txBody>
          <a:bodyPr/>
          <a:lstStyle/>
          <a:p>
            <a:pPr marL="0" indent="0">
              <a:buNone/>
            </a:pPr>
            <a:endParaRPr lang="zh-TW" alt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7100" y="1683766"/>
            <a:ext cx="7086600" cy="421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2655340"/>
      </p:ext>
    </p:extLst>
  </p:cSld>
  <p:clrMapOvr>
    <a:masterClrMapping/>
  </p:clrMapOvr>
  <p:transition advClick="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279" y="2489200"/>
            <a:ext cx="8029084" cy="2661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4421307"/>
      </p:ext>
    </p:extLst>
  </p:cSld>
  <p:clrMapOvr>
    <a:masterClrMapping/>
  </p:clrMapOvr>
  <p:transition advClick="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dirty="0">
                <a:solidFill>
                  <a:schemeClr val="tx1"/>
                </a:solidFill>
                <a:latin typeface="Times New Roman" pitchFamily="18" charset="0"/>
                <a:ea typeface="標楷體" pitchFamily="65" charset="-120"/>
              </a:rPr>
              <a:t>檢索</a:t>
            </a: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7700" y="2178059"/>
            <a:ext cx="5092700" cy="326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392701"/>
      </p:ext>
    </p:extLst>
  </p:cSld>
  <p:clrMapOvr>
    <a:masterClrMapping/>
  </p:clrMapOvr>
  <p:transition advClick="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279" y="2146300"/>
            <a:ext cx="4386825" cy="2974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971475"/>
      </p:ext>
    </p:extLst>
  </p:cSld>
  <p:clrMapOvr>
    <a:masterClrMapping/>
  </p:clrMapOvr>
  <p:transition advClick="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600" y="1532299"/>
            <a:ext cx="7454900" cy="450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8149511"/>
      </p:ext>
    </p:extLst>
  </p:cSld>
  <p:clrMapOvr>
    <a:masterClrMapping/>
  </p:clrMapOvr>
  <p:transition advClick="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179388" y="1341438"/>
            <a:ext cx="8184966" cy="5040312"/>
          </a:xfrm>
        </p:spPr>
        <p:txBody>
          <a:bodyPr/>
          <a:lstStyle/>
          <a:p>
            <a:pPr>
              <a:buNone/>
            </a:pPr>
            <a:r>
              <a:rPr lang="en-US" altLang="zh-TW" dirty="0" smtClean="0"/>
              <a:t>2-2-3</a:t>
            </a:r>
            <a:r>
              <a:rPr lang="zh-TW" altLang="en-US" dirty="0" smtClean="0"/>
              <a:t>　關鍵字與輸入法選字</a:t>
            </a: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透過</a:t>
            </a:r>
            <a:r>
              <a:rPr kumimoji="1" lang="zh-TW" altLang="zh-TW" sz="2400" b="0" dirty="0">
                <a:solidFill>
                  <a:schemeClr val="tx1"/>
                </a:solidFill>
                <a:latin typeface="Times New Roman" pitchFamily="18" charset="0"/>
                <a:ea typeface="標楷體" pitchFamily="65" charset="-120"/>
              </a:rPr>
              <a:t>關鍵字能了解不同身分與當前社會關注的熱門議題</a:t>
            </a:r>
            <a:r>
              <a:rPr kumimoji="1" lang="zh-TW" altLang="zh-TW" sz="2400" b="0" dirty="0" smtClean="0">
                <a:solidFill>
                  <a:schemeClr val="tx1"/>
                </a:solidFill>
                <a:latin typeface="Times New Roman" pitchFamily="18" charset="0"/>
                <a:ea typeface="標楷體" pitchFamily="65" charset="-120"/>
              </a:rPr>
              <a:t>，如</a:t>
            </a:r>
            <a:r>
              <a:rPr kumimoji="1" lang="zh-TW" altLang="en-US" sz="2400" b="0" dirty="0" smtClean="0">
                <a:solidFill>
                  <a:schemeClr val="tx1"/>
                </a:solidFill>
                <a:latin typeface="Times New Roman" pitchFamily="18" charset="0"/>
                <a:ea typeface="標楷體" pitchFamily="65" charset="-120"/>
              </a:rPr>
              <a:t>：</a:t>
            </a:r>
            <a:r>
              <a:rPr kumimoji="1" lang="zh-TW" altLang="zh-TW" sz="2400" b="0" dirty="0" smtClean="0">
                <a:solidFill>
                  <a:schemeClr val="tx1"/>
                </a:solidFill>
                <a:latin typeface="Times New Roman" pitchFamily="18" charset="0"/>
                <a:ea typeface="標楷體" pitchFamily="65" charset="-120"/>
              </a:rPr>
              <a:t>大學生</a:t>
            </a:r>
            <a:r>
              <a:rPr kumimoji="1" lang="zh-TW" altLang="zh-TW" sz="2400" b="0" dirty="0">
                <a:solidFill>
                  <a:schemeClr val="tx1"/>
                </a:solidFill>
                <a:latin typeface="Times New Roman" pitchFamily="18" charset="0"/>
                <a:ea typeface="標楷體" pitchFamily="65" charset="-120"/>
              </a:rPr>
              <a:t>群體，常出現的關鍵字可能為出國、留學、</a:t>
            </a:r>
            <a:r>
              <a:rPr kumimoji="1" lang="zh-TW" altLang="zh-TW" sz="2400" b="0" dirty="0" smtClean="0">
                <a:solidFill>
                  <a:schemeClr val="tx1"/>
                </a:solidFill>
                <a:latin typeface="Times New Roman" pitchFamily="18" charset="0"/>
                <a:ea typeface="標楷體" pitchFamily="65" charset="-120"/>
              </a:rPr>
              <a:t>就業等；</a:t>
            </a:r>
            <a:r>
              <a:rPr kumimoji="1" lang="zh-TW" altLang="zh-TW" sz="2400" b="0" dirty="0">
                <a:solidFill>
                  <a:schemeClr val="tx1"/>
                </a:solidFill>
                <a:latin typeface="Times New Roman" pitchFamily="18" charset="0"/>
                <a:ea typeface="標楷體" pitchFamily="65" charset="-120"/>
              </a:rPr>
              <a:t>有身孕的婦女，關鍵字可能為胎教、寶寶、孕期保健</a:t>
            </a:r>
            <a:r>
              <a:rPr kumimoji="1" lang="zh-TW" altLang="zh-TW" sz="2400" b="0" dirty="0" smtClean="0">
                <a:solidFill>
                  <a:schemeClr val="tx1"/>
                </a:solidFill>
                <a:latin typeface="Times New Roman" pitchFamily="18" charset="0"/>
                <a:ea typeface="標楷體" pitchFamily="65" charset="-120"/>
              </a:rPr>
              <a:t>等。</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以</a:t>
            </a:r>
            <a:r>
              <a:rPr kumimoji="1" lang="zh-TW" altLang="zh-TW" sz="2400" b="0" dirty="0">
                <a:solidFill>
                  <a:schemeClr val="tx1"/>
                </a:solidFill>
                <a:latin typeface="Times New Roman" pitchFamily="18" charset="0"/>
                <a:ea typeface="標楷體" pitchFamily="65" charset="-120"/>
              </a:rPr>
              <a:t>個人利益來說，利用關鍵字能提高搜索效率，在最短</a:t>
            </a:r>
            <a:r>
              <a:rPr kumimoji="1" lang="zh-TW" altLang="zh-TW" sz="2400" b="0" dirty="0" smtClean="0">
                <a:solidFill>
                  <a:schemeClr val="tx1"/>
                </a:solidFill>
                <a:latin typeface="Times New Roman" pitchFamily="18" charset="0"/>
                <a:ea typeface="標楷體" pitchFamily="65" charset="-120"/>
              </a:rPr>
              <a:t>的時間</a:t>
            </a:r>
            <a:r>
              <a:rPr kumimoji="1" lang="zh-TW" altLang="zh-TW" sz="2400" b="0" dirty="0">
                <a:solidFill>
                  <a:schemeClr val="tx1"/>
                </a:solidFill>
                <a:latin typeface="Times New Roman" pitchFamily="18" charset="0"/>
                <a:ea typeface="標楷體" pitchFamily="65" charset="-120"/>
              </a:rPr>
              <a:t>找到你所需要的相關</a:t>
            </a:r>
            <a:r>
              <a:rPr kumimoji="1" lang="zh-TW" altLang="zh-TW" sz="2400" b="0" dirty="0" smtClean="0">
                <a:solidFill>
                  <a:schemeClr val="tx1"/>
                </a:solidFill>
                <a:latin typeface="Times New Roman" pitchFamily="18" charset="0"/>
                <a:ea typeface="標楷體" pitchFamily="65" charset="-120"/>
              </a:rPr>
              <a:t>訊息</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611495120"/>
      </p:ext>
    </p:extLst>
  </p:cSld>
  <p:clrMapOvr>
    <a:masterClrMapping/>
  </p:clrMapOvr>
  <p:transition advClick="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5" name="內容版面配置區 4"/>
          <p:cNvSpPr>
            <a:spLocks noGrp="1"/>
          </p:cNvSpPr>
          <p:nvPr>
            <p:ph idx="1"/>
          </p:nvPr>
        </p:nvSpPr>
        <p:spPr>
          <a:xfrm>
            <a:off x="179389" y="1341438"/>
            <a:ext cx="8175340" cy="5040312"/>
          </a:xfrm>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商家</a:t>
            </a:r>
            <a:r>
              <a:rPr kumimoji="1" lang="zh-TW" altLang="en-US" sz="2400" b="0" dirty="0">
                <a:solidFill>
                  <a:schemeClr val="tx1"/>
                </a:solidFill>
                <a:latin typeface="Times New Roman" pitchFamily="18" charset="0"/>
                <a:ea typeface="標楷體" pitchFamily="65" charset="-120"/>
              </a:rPr>
              <a:t>則可透過關鍵字廣告，發掘巨大的商業價值，這個</a:t>
            </a:r>
            <a:r>
              <a:rPr kumimoji="1" lang="zh-TW" altLang="en-US" sz="2400" b="0" dirty="0" smtClean="0">
                <a:solidFill>
                  <a:schemeClr val="tx1"/>
                </a:solidFill>
                <a:latin typeface="Times New Roman" pitchFamily="18" charset="0"/>
                <a:ea typeface="標楷體" pitchFamily="65" charset="-120"/>
              </a:rPr>
              <a:t>價值</a:t>
            </a:r>
            <a:r>
              <a:rPr kumimoji="1" lang="zh-TW" altLang="en-US" sz="2400" b="0" dirty="0">
                <a:solidFill>
                  <a:schemeClr val="tx1"/>
                </a:solidFill>
                <a:latin typeface="Times New Roman" pitchFamily="18" charset="0"/>
                <a:ea typeface="標楷體" pitchFamily="65" charset="-120"/>
              </a:rPr>
              <a:t>可能體現在短期的銷售增長上，更可能是長期企業品牌</a:t>
            </a:r>
            <a:r>
              <a:rPr kumimoji="1" lang="zh-TW" altLang="en-US" sz="2400" b="0" dirty="0" smtClean="0">
                <a:solidFill>
                  <a:schemeClr val="tx1"/>
                </a:solidFill>
                <a:latin typeface="Times New Roman" pitchFamily="18" charset="0"/>
                <a:ea typeface="標楷體" pitchFamily="65" charset="-120"/>
              </a:rPr>
              <a:t>形象的提升</a:t>
            </a:r>
            <a:r>
              <a:rPr kumimoji="1" lang="zh-TW" altLang="en-US" sz="2400" b="0" dirty="0">
                <a:solidFill>
                  <a:schemeClr val="tx1"/>
                </a:solidFill>
                <a:latin typeface="Times New Roman" pitchFamily="18" charset="0"/>
                <a:ea typeface="標楷體" pitchFamily="65" charset="-120"/>
              </a:rPr>
              <a:t>上。</a:t>
            </a:r>
          </a:p>
          <a:p>
            <a:pPr marL="0" indent="0">
              <a:buNone/>
            </a:pPr>
            <a:endParaRPr kumimoji="1" lang="zh-TW" altLang="en-US" sz="2400" b="0" dirty="0">
              <a:solidFill>
                <a:schemeClr val="tx1"/>
              </a:solidFill>
              <a:latin typeface="Times New Roman" pitchFamily="18" charset="0"/>
              <a:ea typeface="標楷體" pitchFamily="65" charset="-120"/>
            </a:endParaRPr>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9100" y="2781973"/>
            <a:ext cx="6121400" cy="3076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788144"/>
      </p:ext>
    </p:extLst>
  </p:cSld>
  <p:clrMapOvr>
    <a:masterClrMapping/>
  </p:clrMapOvr>
  <p:transition advClick="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8358219" cy="5040312"/>
          </a:xfrm>
        </p:spPr>
        <p:txBody>
          <a:bodyPr/>
          <a:lstStyle/>
          <a:p>
            <a:pPr>
              <a:buNone/>
            </a:pPr>
            <a:r>
              <a:rPr lang="en-US" altLang="zh-TW" dirty="0" smtClean="0"/>
              <a:t>2-1-1</a:t>
            </a:r>
            <a:r>
              <a:rPr lang="zh-TW" altLang="en-US" dirty="0" smtClean="0"/>
              <a:t>　影像處理的功能</a:t>
            </a:r>
          </a:p>
          <a:p>
            <a:pPr lvl="1">
              <a:lnSpc>
                <a:spcPct val="100000"/>
              </a:lnSpc>
              <a:spcBef>
                <a:spcPts val="600"/>
              </a:spcBef>
              <a:buNone/>
              <a:tabLst>
                <a:tab pos="625475" algn="l"/>
                <a:tab pos="8072438" algn="r"/>
              </a:tabLst>
            </a:pPr>
            <a:r>
              <a:rPr kumimoji="1" lang="zh-TW" altLang="en-US" sz="2400" b="0" dirty="0" smtClean="0">
                <a:solidFill>
                  <a:schemeClr val="tx1"/>
                </a:solidFill>
                <a:latin typeface="Times New Roman" pitchFamily="18" charset="0"/>
                <a:ea typeface="標楷體" pitchFamily="65" charset="-120"/>
              </a:rPr>
              <a:t>目前</a:t>
            </a:r>
            <a:r>
              <a:rPr kumimoji="1" lang="zh-TW" altLang="en-US" sz="2400" b="0" dirty="0">
                <a:solidFill>
                  <a:schemeClr val="tx1"/>
                </a:solidFill>
                <a:latin typeface="Times New Roman" pitchFamily="18" charset="0"/>
                <a:ea typeface="標楷體" pitchFamily="65" charset="-120"/>
              </a:rPr>
              <a:t>，影像處理技術多是從圖像或者多維資料中</a:t>
            </a:r>
            <a:r>
              <a:rPr kumimoji="1" lang="zh-TW" altLang="en-US" sz="2400" b="0" dirty="0" smtClean="0">
                <a:solidFill>
                  <a:schemeClr val="tx1"/>
                </a:solidFill>
                <a:latin typeface="Times New Roman" pitchFamily="18" charset="0"/>
                <a:ea typeface="標楷體" pitchFamily="65" charset="-120"/>
              </a:rPr>
              <a:t>取得</a:t>
            </a:r>
            <a:r>
              <a:rPr kumimoji="1" lang="en-US" altLang="zh-TW" sz="2400" b="0" dirty="0" smtClean="0">
                <a:solidFill>
                  <a:schemeClr val="tx1"/>
                </a:solidFill>
                <a:latin typeface="Times New Roman" pitchFamily="18" charset="0"/>
                <a:ea typeface="標楷體" pitchFamily="65" charset="-120"/>
              </a:rPr>
              <a:t/>
            </a:r>
            <a:br>
              <a:rPr kumimoji="1" lang="en-US" altLang="zh-TW" sz="2400" b="0" dirty="0" smtClean="0">
                <a:solidFill>
                  <a:schemeClr val="tx1"/>
                </a:solidFill>
                <a:latin typeface="Times New Roman" pitchFamily="18" charset="0"/>
                <a:ea typeface="標楷體" pitchFamily="65" charset="-120"/>
              </a:rPr>
            </a:br>
            <a:r>
              <a:rPr kumimoji="1" lang="zh-TW" altLang="en-US" sz="2400" b="0" dirty="0" smtClean="0">
                <a:solidFill>
                  <a:schemeClr val="tx1"/>
                </a:solidFill>
                <a:latin typeface="Times New Roman" pitchFamily="18" charset="0"/>
                <a:ea typeface="標楷體" pitchFamily="65" charset="-120"/>
              </a:rPr>
              <a:t>「資訊</a:t>
            </a:r>
            <a:r>
              <a:rPr kumimoji="1" lang="zh-TW" altLang="en-US" sz="2400" b="0" dirty="0">
                <a:solidFill>
                  <a:schemeClr val="tx1"/>
                </a:solidFill>
                <a:latin typeface="Times New Roman" pitchFamily="18" charset="0"/>
                <a:ea typeface="標楷體" pitchFamily="65" charset="-120"/>
              </a:rPr>
              <a:t>」的人工智慧系統</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a:lnSpc>
                <a:spcPct val="100000"/>
              </a:lnSpc>
              <a:spcBef>
                <a:spcPts val="600"/>
              </a:spcBef>
              <a:buNone/>
            </a:pPr>
            <a:r>
              <a:rPr kumimoji="1" lang="zh-TW" altLang="en-US" sz="2400" b="0" dirty="0" smtClean="0">
                <a:solidFill>
                  <a:schemeClr val="tx1"/>
                </a:solidFill>
                <a:latin typeface="Times New Roman" pitchFamily="18" charset="0"/>
                <a:ea typeface="標楷體" pitchFamily="65" charset="-120"/>
              </a:rPr>
              <a:t>影像處理</a:t>
            </a:r>
            <a:r>
              <a:rPr kumimoji="1" lang="zh-TW" altLang="en-US" sz="2400" b="0" dirty="0">
                <a:solidFill>
                  <a:schemeClr val="tx1"/>
                </a:solidFill>
                <a:latin typeface="Times New Roman" pitchFamily="18" charset="0"/>
                <a:ea typeface="標楷體" pitchFamily="65" charset="-120"/>
              </a:rPr>
              <a:t>的功能，主要分成四類</a:t>
            </a:r>
            <a:r>
              <a:rPr kumimoji="1" lang="zh-TW" altLang="en-US" sz="2400" b="0" dirty="0" smtClean="0">
                <a:solidFill>
                  <a:schemeClr val="tx1"/>
                </a:solidFill>
                <a:latin typeface="Times New Roman" pitchFamily="18" charset="0"/>
                <a:ea typeface="標楷體" pitchFamily="65" charset="-120"/>
              </a:rPr>
              <a:t>：分類</a:t>
            </a:r>
            <a:r>
              <a:rPr kumimoji="1" lang="zh-TW" altLang="en-US" sz="2400" b="0" dirty="0">
                <a:solidFill>
                  <a:schemeClr val="tx1"/>
                </a:solidFill>
                <a:latin typeface="Times New Roman" pitchFamily="18" charset="0"/>
                <a:ea typeface="標楷體" pitchFamily="65" charset="-120"/>
              </a:rPr>
              <a:t>、目標物定位、</a:t>
            </a:r>
            <a:r>
              <a:rPr kumimoji="1" lang="zh-TW" altLang="en-US" sz="2400" b="0" dirty="0" smtClean="0">
                <a:solidFill>
                  <a:schemeClr val="tx1"/>
                </a:solidFill>
                <a:latin typeface="Times New Roman" pitchFamily="18" charset="0"/>
                <a:ea typeface="標楷體" pitchFamily="65" charset="-120"/>
              </a:rPr>
              <a:t>目標物</a:t>
            </a:r>
            <a:r>
              <a:rPr kumimoji="1" lang="zh-TW" altLang="en-US" sz="2400" b="0" dirty="0">
                <a:solidFill>
                  <a:schemeClr val="tx1"/>
                </a:solidFill>
                <a:latin typeface="Times New Roman" pitchFamily="18" charset="0"/>
                <a:ea typeface="標楷體" pitchFamily="65" charset="-120"/>
              </a:rPr>
              <a:t>偵測和畫面分割</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dirty="0" smtClean="0">
                <a:solidFill>
                  <a:schemeClr val="tx1"/>
                </a:solidFill>
                <a:latin typeface="Times New Roman" pitchFamily="18" charset="0"/>
                <a:ea typeface="標楷體" pitchFamily="65" charset="-120"/>
              </a:rPr>
              <a:t>分類：</a:t>
            </a:r>
            <a:endParaRPr kumimoji="1" lang="en-US" altLang="zh-TW" sz="2400" dirty="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    它</a:t>
            </a:r>
            <a:r>
              <a:rPr kumimoji="1" lang="zh-TW" altLang="en-US" sz="2400" b="0" dirty="0">
                <a:solidFill>
                  <a:schemeClr val="tx1"/>
                </a:solidFill>
                <a:latin typeface="Times New Roman" pitchFamily="18" charset="0"/>
                <a:ea typeface="標楷體" pitchFamily="65" charset="-120"/>
              </a:rPr>
              <a:t>是透過機器學習，判斷結果是屬於哪一種類別的方法。</a:t>
            </a:r>
            <a:endParaRPr kumimoji="1" lang="en-US" altLang="zh-TW" sz="2400" b="0" dirty="0">
              <a:solidFill>
                <a:schemeClr val="tx1"/>
              </a:solidFill>
              <a:latin typeface="Times New Roman" pitchFamily="18" charset="0"/>
              <a:ea typeface="標楷體" pitchFamily="65" charset="-120"/>
            </a:endParaRPr>
          </a:p>
          <a:p>
            <a:pPr marL="0" indent="0">
              <a:buNone/>
            </a:pPr>
            <a:endParaRPr kumimoji="1" lang="en-US" altLang="zh-TW" sz="2400" dirty="0" smtClean="0">
              <a:solidFill>
                <a:schemeClr val="tx1"/>
              </a:solidFill>
              <a:latin typeface="Times New Roman" pitchFamily="18" charset="0"/>
              <a:ea typeface="標楷體" pitchFamily="65" charset="-120"/>
            </a:endParaRPr>
          </a:p>
          <a:p>
            <a:pPr marL="0" indent="0">
              <a:buNone/>
            </a:pPr>
            <a:r>
              <a:rPr kumimoji="1" lang="zh-TW" altLang="en-US" sz="2400" dirty="0" smtClean="0">
                <a:solidFill>
                  <a:schemeClr val="tx1"/>
                </a:solidFill>
                <a:latin typeface="Times New Roman" pitchFamily="18" charset="0"/>
                <a:ea typeface="標楷體" pitchFamily="65" charset="-120"/>
              </a:rPr>
              <a:t>目標</a:t>
            </a:r>
            <a:r>
              <a:rPr kumimoji="1" lang="zh-TW" altLang="en-US" sz="2400" dirty="0">
                <a:solidFill>
                  <a:schemeClr val="tx1"/>
                </a:solidFill>
                <a:latin typeface="Times New Roman" pitchFamily="18" charset="0"/>
                <a:ea typeface="標楷體" pitchFamily="65" charset="-120"/>
              </a:rPr>
              <a:t>物定位</a:t>
            </a:r>
            <a:r>
              <a:rPr kumimoji="1" lang="zh-TW" altLang="en-US" sz="2400" dirty="0" smtClean="0">
                <a:solidFill>
                  <a:schemeClr val="tx1"/>
                </a:solidFill>
                <a:latin typeface="Times New Roman" pitchFamily="18" charset="0"/>
                <a:ea typeface="標楷體" pitchFamily="65" charset="-120"/>
              </a:rPr>
              <a:t>：</a:t>
            </a:r>
            <a:endParaRPr kumimoji="1" lang="en-US" altLang="zh-TW" sz="240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    目標</a:t>
            </a:r>
            <a:r>
              <a:rPr kumimoji="1" lang="zh-TW" altLang="en-US" sz="2400" b="0" dirty="0">
                <a:solidFill>
                  <a:schemeClr val="tx1"/>
                </a:solidFill>
                <a:latin typeface="Times New Roman" pitchFamily="18" charset="0"/>
                <a:ea typeface="標楷體" pitchFamily="65" charset="-120"/>
              </a:rPr>
              <a:t>物定位是找出感興趣的對象其邊界的過程。</a:t>
            </a:r>
            <a:endParaRPr kumimoji="1" lang="en-US" altLang="zh-TW" sz="2400" b="0" dirty="0">
              <a:solidFill>
                <a:schemeClr val="tx1"/>
              </a:solidFill>
              <a:latin typeface="Times New Roman" pitchFamily="18" charset="0"/>
              <a:ea typeface="標楷體" pitchFamily="65" charset="-120"/>
            </a:endParaRPr>
          </a:p>
          <a:p>
            <a:pPr lvl="1">
              <a:lnSpc>
                <a:spcPct val="100000"/>
              </a:lnSpc>
              <a:spcBef>
                <a:spcPts val="600"/>
              </a:spcBef>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684125218"/>
      </p:ext>
    </p:extLst>
  </p:cSld>
  <p:clrMapOvr>
    <a:masterClrMapping/>
  </p:clrMapOvr>
  <p:transition advClick="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179388" y="1341438"/>
            <a:ext cx="8281218" cy="5040312"/>
          </a:xfrm>
        </p:spPr>
        <p:txBody>
          <a:bodyPr/>
          <a:lstStyle/>
          <a:p>
            <a:pPr>
              <a:buNone/>
            </a:pPr>
            <a:r>
              <a:rPr lang="en-US" altLang="zh-TW" dirty="0" smtClean="0"/>
              <a:t>2-2-4</a:t>
            </a:r>
            <a:r>
              <a:rPr lang="zh-TW" altLang="en-US" dirty="0" smtClean="0"/>
              <a:t>　檢測垃圾電子郵件</a:t>
            </a:r>
            <a:r>
              <a:rPr lang="en-US" altLang="zh-TW" dirty="0" smtClean="0"/>
              <a:t>(Spam Email)</a:t>
            </a:r>
            <a:endParaRPr lang="zh-TW" altLang="en-US" dirty="0" smtClean="0"/>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垃圾郵件</a:t>
            </a:r>
            <a:r>
              <a:rPr kumimoji="1" lang="zh-TW" altLang="zh-TW" sz="2400" b="0" dirty="0">
                <a:solidFill>
                  <a:schemeClr val="tx1"/>
                </a:solidFill>
                <a:latin typeface="Times New Roman" pitchFamily="18" charset="0"/>
                <a:ea typeface="標楷體" pitchFamily="65" charset="-120"/>
              </a:rPr>
              <a:t>指未經請求而發送的電子郵件，例如未經發件</a:t>
            </a:r>
            <a:r>
              <a:rPr kumimoji="1" lang="zh-TW" altLang="zh-TW" sz="2400" b="0" dirty="0" smtClean="0">
                <a:solidFill>
                  <a:schemeClr val="tx1"/>
                </a:solidFill>
                <a:latin typeface="Times New Roman" pitchFamily="18" charset="0"/>
                <a:ea typeface="標楷體" pitchFamily="65" charset="-120"/>
              </a:rPr>
              <a:t>人請求</a:t>
            </a:r>
            <a:r>
              <a:rPr kumimoji="1" lang="zh-TW" altLang="zh-TW" sz="2400" b="0" dirty="0">
                <a:solidFill>
                  <a:schemeClr val="tx1"/>
                </a:solidFill>
                <a:latin typeface="Times New Roman" pitchFamily="18" charset="0"/>
                <a:ea typeface="標楷體" pitchFamily="65" charset="-120"/>
              </a:rPr>
              <a:t>或允許而發送的各種宣傳廣告或具有破壞性附有病毒</a:t>
            </a:r>
            <a:r>
              <a:rPr kumimoji="1" lang="zh-TW" altLang="zh-TW" sz="2400" b="0" dirty="0" smtClean="0">
                <a:solidFill>
                  <a:schemeClr val="tx1"/>
                </a:solidFill>
                <a:latin typeface="Times New Roman" pitchFamily="18" charset="0"/>
                <a:ea typeface="標楷體" pitchFamily="65" charset="-120"/>
              </a:rPr>
              <a:t>的電子郵件。</a:t>
            </a:r>
            <a:endParaRPr kumimoji="1" lang="en-US" altLang="zh-TW" sz="2400" b="0" dirty="0" smtClean="0">
              <a:solidFill>
                <a:schemeClr val="tx1"/>
              </a:solidFill>
              <a:latin typeface="Times New Roman" pitchFamily="18" charset="0"/>
              <a:ea typeface="標楷體" pitchFamily="65" charset="-120"/>
            </a:endParaRPr>
          </a:p>
          <a:p>
            <a:pPr marL="0" indent="0">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zh-TW" sz="2400" b="0" dirty="0" smtClean="0">
                <a:solidFill>
                  <a:schemeClr val="tx1"/>
                </a:solidFill>
                <a:latin typeface="Times New Roman" pitchFamily="18" charset="0"/>
                <a:ea typeface="標楷體" pitchFamily="65" charset="-120"/>
              </a:rPr>
              <a:t>常見</a:t>
            </a:r>
            <a:r>
              <a:rPr kumimoji="1" lang="zh-TW" altLang="zh-TW" sz="2400" b="0" dirty="0">
                <a:solidFill>
                  <a:schemeClr val="tx1"/>
                </a:solidFill>
                <a:latin typeface="Times New Roman" pitchFamily="18" charset="0"/>
                <a:ea typeface="標楷體" pitchFamily="65" charset="-120"/>
              </a:rPr>
              <a:t>內容包括賺錢</a:t>
            </a:r>
            <a:r>
              <a:rPr kumimoji="1" lang="zh-HK" altLang="zh-TW" sz="2400" b="0" dirty="0">
                <a:solidFill>
                  <a:schemeClr val="tx1"/>
                </a:solidFill>
                <a:latin typeface="Times New Roman" pitchFamily="18" charset="0"/>
                <a:ea typeface="標楷體" pitchFamily="65" charset="-120"/>
              </a:rPr>
              <a:t>訊息</a:t>
            </a:r>
            <a:r>
              <a:rPr kumimoji="1" lang="zh-TW" altLang="zh-TW" sz="2400" b="0" dirty="0">
                <a:solidFill>
                  <a:schemeClr val="tx1"/>
                </a:solidFill>
                <a:latin typeface="Times New Roman" pitchFamily="18" charset="0"/>
                <a:ea typeface="標楷體" pitchFamily="65" charset="-120"/>
              </a:rPr>
              <a:t>、成人廣告、商業或個人網站</a:t>
            </a:r>
            <a:r>
              <a:rPr kumimoji="1" lang="zh-TW" altLang="zh-TW" sz="2400" b="0" dirty="0" smtClean="0">
                <a:solidFill>
                  <a:schemeClr val="tx1"/>
                </a:solidFill>
                <a:latin typeface="Times New Roman" pitchFamily="18" charset="0"/>
                <a:ea typeface="標楷體" pitchFamily="65" charset="-120"/>
              </a:rPr>
              <a:t>廣告、電子</a:t>
            </a:r>
            <a:r>
              <a:rPr kumimoji="1" lang="zh-TW" altLang="zh-TW" sz="2400" b="0" dirty="0">
                <a:solidFill>
                  <a:schemeClr val="tx1"/>
                </a:solidFill>
                <a:latin typeface="Times New Roman" pitchFamily="18" charset="0"/>
                <a:ea typeface="標楷體" pitchFamily="65" charset="-120"/>
              </a:rPr>
              <a:t>雜誌和連環信等。</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611495120"/>
      </p:ext>
    </p:extLst>
  </p:cSld>
  <p:clrMapOvr>
    <a:masterClrMapping/>
  </p:clrMapOvr>
  <p:transition advClick="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00" y="1385683"/>
            <a:ext cx="6718300" cy="471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0531134"/>
      </p:ext>
    </p:extLst>
  </p:cSld>
  <p:clrMapOvr>
    <a:masterClrMapping/>
  </p:clrMapOvr>
  <p:transition advClick="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smtClean="0"/>
              <a:t>2-2-5</a:t>
            </a:r>
            <a:r>
              <a:rPr lang="zh-TW" altLang="en-US" dirty="0" smtClean="0"/>
              <a:t>　文本情感分析</a:t>
            </a:r>
            <a:r>
              <a:rPr lang="en-US" altLang="zh-TW" dirty="0" smtClean="0"/>
              <a:t>(Sentiment Analysis)</a:t>
            </a:r>
            <a:endParaRPr lang="zh-TW" altLang="en-US" dirty="0" smtClean="0"/>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文</a:t>
            </a:r>
            <a:r>
              <a:rPr kumimoji="1" lang="zh-TW" altLang="zh-TW" sz="2400" b="0" dirty="0">
                <a:solidFill>
                  <a:schemeClr val="tx1"/>
                </a:solidFill>
                <a:latin typeface="Times New Roman" pitchFamily="18" charset="0"/>
                <a:ea typeface="標楷體" pitchFamily="65" charset="-120"/>
              </a:rPr>
              <a:t>本情感分析，也稱為意見挖掘，是指用自然語言處理</a:t>
            </a:r>
            <a:r>
              <a:rPr kumimoji="1" lang="zh-TW" altLang="zh-TW" sz="2400" b="0" dirty="0" smtClean="0">
                <a:solidFill>
                  <a:schemeClr val="tx1"/>
                </a:solidFill>
                <a:latin typeface="Times New Roman" pitchFamily="18" charset="0"/>
                <a:ea typeface="標楷體" pitchFamily="65" charset="-120"/>
              </a:rPr>
              <a:t>、文</a:t>
            </a:r>
            <a:r>
              <a:rPr kumimoji="1" lang="zh-TW" altLang="zh-TW" sz="2400" b="0" dirty="0">
                <a:solidFill>
                  <a:schemeClr val="tx1"/>
                </a:solidFill>
                <a:latin typeface="Times New Roman" pitchFamily="18" charset="0"/>
                <a:ea typeface="標楷體" pitchFamily="65" charset="-120"/>
              </a:rPr>
              <a:t>本挖掘以及計算機語言學等方法，來對帶有情感色彩的</a:t>
            </a:r>
            <a:r>
              <a:rPr kumimoji="1" lang="zh-TW" altLang="zh-TW" sz="2400" b="0" dirty="0" smtClean="0">
                <a:solidFill>
                  <a:schemeClr val="tx1"/>
                </a:solidFill>
                <a:latin typeface="Times New Roman" pitchFamily="18" charset="0"/>
                <a:ea typeface="標楷體" pitchFamily="65" charset="-120"/>
              </a:rPr>
              <a:t>主觀</a:t>
            </a:r>
            <a:r>
              <a:rPr kumimoji="1" lang="zh-TW" altLang="zh-TW" sz="2400" b="0" dirty="0">
                <a:solidFill>
                  <a:schemeClr val="tx1"/>
                </a:solidFill>
                <a:latin typeface="Times New Roman" pitchFamily="18" charset="0"/>
                <a:ea typeface="標楷體" pitchFamily="65" charset="-120"/>
              </a:rPr>
              <a:t>性文本進行分析、處理、歸納和推理的過程</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情感</a:t>
            </a:r>
            <a:r>
              <a:rPr kumimoji="1" lang="zh-TW" altLang="zh-TW" sz="2400" b="0" dirty="0">
                <a:solidFill>
                  <a:schemeClr val="tx1"/>
                </a:solidFill>
                <a:latin typeface="Times New Roman" pitchFamily="18" charset="0"/>
                <a:ea typeface="標楷體" pitchFamily="65" charset="-120"/>
              </a:rPr>
              <a:t>分析的商業價值，除了可以提早了解顧客對於產品</a:t>
            </a:r>
            <a:r>
              <a:rPr kumimoji="1" lang="zh-TW" altLang="zh-TW" sz="2400" b="0" dirty="0" smtClean="0">
                <a:solidFill>
                  <a:schemeClr val="tx1"/>
                </a:solidFill>
                <a:latin typeface="Times New Roman" pitchFamily="18" charset="0"/>
                <a:ea typeface="標楷體" pitchFamily="65" charset="-120"/>
              </a:rPr>
              <a:t>或公司</a:t>
            </a:r>
            <a:r>
              <a:rPr kumimoji="1" lang="zh-TW" altLang="zh-TW" sz="2400" b="0" dirty="0">
                <a:solidFill>
                  <a:schemeClr val="tx1"/>
                </a:solidFill>
                <a:latin typeface="Times New Roman" pitchFamily="18" charset="0"/>
                <a:ea typeface="標楷體" pitchFamily="65" charset="-120"/>
              </a:rPr>
              <a:t>的觀感，進而調整營運策略方向。</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611495120"/>
      </p:ext>
    </p:extLst>
  </p:cSld>
  <p:clrMapOvr>
    <a:masterClrMapping/>
  </p:clrMapOvr>
  <p:transition advClick="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099" y="1993900"/>
            <a:ext cx="7612443" cy="34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964171"/>
      </p:ext>
    </p:extLst>
  </p:cSld>
  <p:clrMapOvr>
    <a:masterClrMapping/>
  </p:clrMapOvr>
  <p:transition advClick="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101600" y="1312562"/>
            <a:ext cx="5038291" cy="5040312"/>
          </a:xfrm>
        </p:spPr>
        <p:txBody>
          <a:bodyPr/>
          <a:lstStyle/>
          <a:p>
            <a:pPr>
              <a:buNone/>
            </a:pPr>
            <a:r>
              <a:rPr lang="en-US" altLang="zh-TW" dirty="0" smtClean="0"/>
              <a:t>2-2-6</a:t>
            </a:r>
            <a:r>
              <a:rPr lang="zh-TW" altLang="en-US" dirty="0" smtClean="0"/>
              <a:t>　個人助理</a:t>
            </a:r>
            <a:r>
              <a:rPr lang="en-US" altLang="zh-TW" dirty="0" smtClean="0"/>
              <a:t>-</a:t>
            </a:r>
            <a:r>
              <a:rPr lang="en-US" altLang="zh-TW" dirty="0" err="1" smtClean="0"/>
              <a:t>Siri</a:t>
            </a:r>
            <a:endParaRPr lang="zh-TW" altLang="en-US" dirty="0" smtClean="0"/>
          </a:p>
          <a:p>
            <a:pPr lvl="1">
              <a:lnSpc>
                <a:spcPct val="15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Siri</a:t>
            </a:r>
            <a:r>
              <a:rPr kumimoji="1" lang="zh-TW" altLang="zh-TW" sz="2400" b="0" dirty="0">
                <a:solidFill>
                  <a:schemeClr val="tx1"/>
                </a:solidFill>
                <a:latin typeface="Times New Roman" pitchFamily="18" charset="0"/>
                <a:ea typeface="標楷體" pitchFamily="65" charset="-120"/>
              </a:rPr>
              <a:t>最早內建在</a:t>
            </a:r>
            <a:r>
              <a:rPr kumimoji="1" lang="en-US" altLang="zh-TW" sz="2400" b="0" dirty="0">
                <a:solidFill>
                  <a:schemeClr val="tx1"/>
                </a:solidFill>
                <a:latin typeface="Times New Roman" pitchFamily="18" charset="0"/>
                <a:ea typeface="標楷體" pitchFamily="65" charset="-120"/>
              </a:rPr>
              <a:t>iphone4</a:t>
            </a:r>
            <a:r>
              <a:rPr kumimoji="1" lang="zh-TW" altLang="zh-TW" sz="2400" b="0" dirty="0">
                <a:solidFill>
                  <a:schemeClr val="tx1"/>
                </a:solidFill>
                <a:latin typeface="Times New Roman" pitchFamily="18" charset="0"/>
                <a:ea typeface="標楷體" pitchFamily="65" charset="-120"/>
              </a:rPr>
              <a:t>，此軟體使用到自然語言處理</a:t>
            </a:r>
            <a:r>
              <a:rPr kumimoji="1" lang="zh-TW" altLang="zh-TW" sz="2400" b="0" dirty="0" smtClean="0">
                <a:solidFill>
                  <a:schemeClr val="tx1"/>
                </a:solidFill>
                <a:latin typeface="Times New Roman" pitchFamily="18" charset="0"/>
                <a:ea typeface="標楷體" pitchFamily="65" charset="-120"/>
              </a:rPr>
              <a:t>技術</a:t>
            </a:r>
            <a:r>
              <a:rPr kumimoji="1" lang="zh-TW" altLang="en-US" sz="2400" b="0" dirty="0" smtClean="0">
                <a:solidFill>
                  <a:schemeClr val="tx1"/>
                </a:solidFill>
                <a:latin typeface="Times New Roman" pitchFamily="18" charset="0"/>
                <a:ea typeface="標楷體" pitchFamily="65" charset="-120"/>
              </a:rPr>
              <a:t>。</a:t>
            </a:r>
            <a:r>
              <a:rPr kumimoji="1" lang="zh-TW" altLang="zh-TW" sz="2400" b="0" dirty="0" smtClean="0">
                <a:solidFill>
                  <a:schemeClr val="tx1"/>
                </a:solidFill>
                <a:latin typeface="Times New Roman" pitchFamily="18" charset="0"/>
                <a:ea typeface="標楷體" pitchFamily="65" charset="-120"/>
              </a:rPr>
              <a:t>使用者可以使用自然的對話與手機進行互動，完成搜尋資料、查詢天氣、設定手機日曆、設定鬧鈴、及對話聊天等服務</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a:spcBef>
                <a:spcPts val="600"/>
              </a:spcBef>
              <a:buNone/>
            </a:pPr>
            <a:r>
              <a:rPr kumimoji="1" lang="en-US" altLang="zh-TW" sz="2400" b="0" dirty="0" smtClean="0">
                <a:solidFill>
                  <a:schemeClr val="tx1"/>
                </a:solidFill>
                <a:latin typeface="Times New Roman" pitchFamily="18" charset="0"/>
                <a:ea typeface="標楷體" pitchFamily="65" charset="-120"/>
              </a:rPr>
              <a:t>	</a:t>
            </a:r>
            <a:endParaRPr kumimoji="1" lang="zh-TW" altLang="en-US" sz="2400" b="0" dirty="0">
              <a:solidFill>
                <a:schemeClr val="tx1"/>
              </a:solidFill>
              <a:latin typeface="Times New Roman" pitchFamily="18" charset="0"/>
              <a:ea typeface="標楷體" pitchFamily="65" charset="-12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7403" y="2030930"/>
            <a:ext cx="3012945" cy="3101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0475812"/>
      </p:ext>
    </p:extLst>
  </p:cSld>
  <p:clrMapOvr>
    <a:masterClrMapping/>
  </p:clrMapOvr>
  <p:transition advClick="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在</a:t>
            </a:r>
            <a:r>
              <a:rPr kumimoji="1" lang="zh-TW" altLang="en-US" sz="2400" b="0" dirty="0">
                <a:solidFill>
                  <a:schemeClr val="tx1"/>
                </a:solidFill>
                <a:latin typeface="Times New Roman" pitchFamily="18" charset="0"/>
                <a:ea typeface="標楷體" pitchFamily="65" charset="-120"/>
              </a:rPr>
              <a:t>當時</a:t>
            </a:r>
            <a:r>
              <a:rPr kumimoji="1" lang="en-US" altLang="zh-TW" sz="2400" b="0" dirty="0" err="1">
                <a:solidFill>
                  <a:schemeClr val="tx1"/>
                </a:solidFill>
                <a:latin typeface="Times New Roman" pitchFamily="18" charset="0"/>
                <a:ea typeface="標楷體" pitchFamily="65" charset="-120"/>
              </a:rPr>
              <a:t>Siri</a:t>
            </a:r>
            <a:r>
              <a:rPr kumimoji="1" lang="zh-TW" altLang="en-US" sz="2400" b="0" dirty="0">
                <a:solidFill>
                  <a:schemeClr val="tx1"/>
                </a:solidFill>
                <a:latin typeface="Times New Roman" pitchFamily="18" charset="0"/>
                <a:ea typeface="標楷體" pitchFamily="65" charset="-120"/>
              </a:rPr>
              <a:t>顛覆了語音辨識的認知，以往語音辨識</a:t>
            </a:r>
            <a:r>
              <a:rPr kumimoji="1" lang="zh-TW" altLang="en-US" sz="2400" b="0" dirty="0" smtClean="0">
                <a:solidFill>
                  <a:schemeClr val="tx1"/>
                </a:solidFill>
                <a:latin typeface="Times New Roman" pitchFamily="18" charset="0"/>
                <a:ea typeface="標楷體" pitchFamily="65" charset="-120"/>
              </a:rPr>
              <a:t>為</a:t>
            </a:r>
            <a:r>
              <a:rPr kumimoji="1" lang="en-US" altLang="zh-TW" sz="2400" b="0" dirty="0" smtClean="0">
                <a:solidFill>
                  <a:schemeClr val="tx1"/>
                </a:solidFill>
                <a:latin typeface="Times New Roman" pitchFamily="18" charset="0"/>
                <a:ea typeface="標楷體" pitchFamily="65" charset="-120"/>
              </a:rPr>
              <a:t/>
            </a:r>
            <a:br>
              <a:rPr kumimoji="1" lang="en-US" altLang="zh-TW" sz="2400" b="0" dirty="0" smtClean="0">
                <a:solidFill>
                  <a:schemeClr val="tx1"/>
                </a:solidFill>
                <a:latin typeface="Times New Roman" pitchFamily="18" charset="0"/>
                <a:ea typeface="標楷體" pitchFamily="65" charset="-120"/>
              </a:rPr>
            </a:br>
            <a:r>
              <a:rPr kumimoji="1" lang="zh-TW" altLang="en-US" sz="2400" b="0" dirty="0" smtClean="0">
                <a:solidFill>
                  <a:schemeClr val="tx1"/>
                </a:solidFill>
                <a:latin typeface="Times New Roman" pitchFamily="18" charset="0"/>
                <a:ea typeface="標楷體" pitchFamily="65" charset="-120"/>
              </a:rPr>
              <a:t>「單向</a:t>
            </a:r>
            <a:r>
              <a:rPr kumimoji="1" lang="zh-TW" altLang="en-US" sz="2400" b="0" dirty="0">
                <a:solidFill>
                  <a:schemeClr val="tx1"/>
                </a:solidFill>
                <a:latin typeface="Times New Roman" pitchFamily="18" charset="0"/>
                <a:ea typeface="標楷體" pitchFamily="65" charset="-120"/>
              </a:rPr>
              <a:t>互動」</a:t>
            </a:r>
            <a:r>
              <a:rPr kumimoji="1" lang="en-US" altLang="zh-TW" sz="2400" b="0" dirty="0">
                <a:solidFill>
                  <a:schemeClr val="tx1"/>
                </a:solidFill>
                <a:latin typeface="Times New Roman" pitchFamily="18" charset="0"/>
                <a:ea typeface="標楷體" pitchFamily="65" charset="-120"/>
              </a:rPr>
              <a:t>(Voice to Search</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Siri</a:t>
            </a:r>
            <a:r>
              <a:rPr kumimoji="1" lang="zh-TW" altLang="en-US" sz="2400" b="0" dirty="0">
                <a:solidFill>
                  <a:schemeClr val="tx1"/>
                </a:solidFill>
                <a:latin typeface="Times New Roman" pitchFamily="18" charset="0"/>
                <a:ea typeface="標楷體" pitchFamily="65" charset="-120"/>
              </a:rPr>
              <a:t>的語音助理將語音辨識</a:t>
            </a:r>
            <a:r>
              <a:rPr kumimoji="1" lang="zh-TW" altLang="en-US" sz="2400" b="0" dirty="0" smtClean="0">
                <a:solidFill>
                  <a:schemeClr val="tx1"/>
                </a:solidFill>
                <a:latin typeface="Times New Roman" pitchFamily="18" charset="0"/>
                <a:ea typeface="標楷體" pitchFamily="65" charset="-120"/>
              </a:rPr>
              <a:t>變成「</a:t>
            </a:r>
            <a:r>
              <a:rPr kumimoji="1" lang="zh-TW" altLang="en-US" sz="2400" b="0" dirty="0">
                <a:solidFill>
                  <a:schemeClr val="tx1"/>
                </a:solidFill>
                <a:latin typeface="Times New Roman" pitchFamily="18" charset="0"/>
                <a:ea typeface="標楷體" pitchFamily="65" charset="-120"/>
              </a:rPr>
              <a:t>雙向互動」</a:t>
            </a:r>
            <a:r>
              <a:rPr kumimoji="1" lang="en-US" altLang="zh-TW" sz="2400" b="0" dirty="0">
                <a:solidFill>
                  <a:schemeClr val="tx1"/>
                </a:solidFill>
                <a:latin typeface="Times New Roman" pitchFamily="18" charset="0"/>
                <a:ea typeface="標楷體" pitchFamily="65" charset="-120"/>
              </a:rPr>
              <a:t>(Voice to result)</a:t>
            </a:r>
            <a:r>
              <a:rPr kumimoji="1" lang="zh-TW" altLang="en-US" sz="2400" b="0" dirty="0">
                <a:solidFill>
                  <a:schemeClr val="tx1"/>
                </a:solidFill>
                <a:latin typeface="Times New Roman" pitchFamily="18" charset="0"/>
                <a:ea typeface="標楷體" pitchFamily="65" charset="-120"/>
              </a:rPr>
              <a:t>，使用者與具有人工智慧的</a:t>
            </a:r>
            <a:r>
              <a:rPr kumimoji="1" lang="en-US" altLang="zh-TW" sz="2400" b="0" dirty="0" err="1" smtClean="0">
                <a:solidFill>
                  <a:schemeClr val="tx1"/>
                </a:solidFill>
                <a:latin typeface="Times New Roman" pitchFamily="18" charset="0"/>
                <a:ea typeface="標楷體" pitchFamily="65" charset="-120"/>
              </a:rPr>
              <a:t>Siri</a:t>
            </a:r>
            <a:r>
              <a:rPr kumimoji="1" lang="zh-TW" altLang="en-US" sz="2400" b="0" dirty="0" smtClean="0">
                <a:solidFill>
                  <a:schemeClr val="tx1"/>
                </a:solidFill>
                <a:latin typeface="Times New Roman" pitchFamily="18" charset="0"/>
                <a:ea typeface="標楷體" pitchFamily="65" charset="-120"/>
              </a:rPr>
              <a:t>和</a:t>
            </a:r>
            <a:r>
              <a:rPr kumimoji="1" lang="zh-TW" altLang="en-US" sz="2400" b="0" dirty="0">
                <a:solidFill>
                  <a:schemeClr val="tx1"/>
                </a:solidFill>
                <a:latin typeface="Times New Roman" pitchFamily="18" charset="0"/>
                <a:ea typeface="標楷體" pitchFamily="65" charset="-120"/>
              </a:rPr>
              <a:t>使用者進行對話的過程中，不是只有單純的輸入資訊，</a:t>
            </a:r>
            <a:r>
              <a:rPr kumimoji="1" lang="zh-TW" altLang="en-US" sz="2400" b="0" dirty="0" smtClean="0">
                <a:solidFill>
                  <a:schemeClr val="tx1"/>
                </a:solidFill>
                <a:latin typeface="Times New Roman" pitchFamily="18" charset="0"/>
                <a:ea typeface="標楷體" pitchFamily="65" charset="-120"/>
              </a:rPr>
              <a:t>還可以</a:t>
            </a:r>
            <a:r>
              <a:rPr kumimoji="1" lang="zh-TW" altLang="en-US" sz="2400" b="0" dirty="0">
                <a:solidFill>
                  <a:schemeClr val="tx1"/>
                </a:solidFill>
                <a:latin typeface="Times New Roman" pitchFamily="18" charset="0"/>
                <a:ea typeface="標楷體" pitchFamily="65" charset="-120"/>
              </a:rPr>
              <a:t>和使用者進行「類人類的溝通」，同時從對話的過程</a:t>
            </a:r>
            <a:r>
              <a:rPr kumimoji="1" lang="zh-TW" altLang="en-US" sz="2400" b="0" dirty="0" smtClean="0">
                <a:solidFill>
                  <a:schemeClr val="tx1"/>
                </a:solidFill>
                <a:latin typeface="Times New Roman" pitchFamily="18" charset="0"/>
                <a:ea typeface="標楷體" pitchFamily="65" charset="-120"/>
              </a:rPr>
              <a:t>中得到</a:t>
            </a:r>
            <a:r>
              <a:rPr kumimoji="1" lang="zh-TW" altLang="en-US" sz="2400" b="0" dirty="0">
                <a:solidFill>
                  <a:schemeClr val="tx1"/>
                </a:solidFill>
                <a:latin typeface="Times New Roman" pitchFamily="18" charset="0"/>
                <a:ea typeface="標楷體" pitchFamily="65" charset="-120"/>
              </a:rPr>
              <a:t>更直接的資料搜尋結果。</a:t>
            </a:r>
          </a:p>
          <a:p>
            <a:pPr marL="0" indent="0">
              <a:buNone/>
            </a:pPr>
            <a:endParaRPr lang="zh-TW" altLang="en-US" dirty="0"/>
          </a:p>
        </p:txBody>
      </p:sp>
    </p:spTree>
    <p:extLst>
      <p:ext uri="{BB962C8B-B14F-4D97-AF65-F5344CB8AC3E}">
        <p14:creationId xmlns:p14="http://schemas.microsoft.com/office/powerpoint/2010/main" val="1843948017"/>
      </p:ext>
    </p:extLst>
  </p:cSld>
  <p:clrMapOvr>
    <a:masterClrMapping/>
  </p:clrMapOvr>
  <p:transition advClick="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561" y="1235997"/>
            <a:ext cx="6807199" cy="504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887830"/>
      </p:ext>
    </p:extLst>
  </p:cSld>
  <p:clrMapOvr>
    <a:masterClrMapping/>
  </p:clrMapOvr>
  <p:transition advClick="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2-3</a:t>
            </a:r>
            <a:r>
              <a:rPr lang="zh-TW" altLang="en-US" dirty="0" smtClean="0"/>
              <a:t>　邏輯推理</a:t>
            </a:r>
            <a:endParaRPr lang="zh-TW" altLang="en-US" dirty="0"/>
          </a:p>
        </p:txBody>
      </p:sp>
      <p:sp>
        <p:nvSpPr>
          <p:cNvPr id="2" name="內容版面配置區 1"/>
          <p:cNvSpPr>
            <a:spLocks noGrp="1"/>
          </p:cNvSpPr>
          <p:nvPr>
            <p:ph idx="1"/>
          </p:nvPr>
        </p:nvSpPr>
        <p:spPr/>
        <p:txBody>
          <a:bodyPr/>
          <a:lstStyle/>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電腦</a:t>
            </a:r>
            <a:r>
              <a:rPr kumimoji="1" lang="zh-TW" altLang="zh-TW" sz="2400" b="0" dirty="0">
                <a:solidFill>
                  <a:schemeClr val="tx1"/>
                </a:solidFill>
                <a:latin typeface="Times New Roman" pitchFamily="18" charset="0"/>
                <a:ea typeface="標楷體" pitchFamily="65" charset="-120"/>
              </a:rPr>
              <a:t>在人工智慧上的表現，雖然在某些地方較人們優秀</a:t>
            </a:r>
            <a:r>
              <a:rPr kumimoji="1" lang="zh-TW" altLang="zh-TW" sz="2400" b="0" dirty="0" smtClean="0">
                <a:solidFill>
                  <a:schemeClr val="tx1"/>
                </a:solidFill>
                <a:latin typeface="Times New Roman" pitchFamily="18" charset="0"/>
                <a:ea typeface="標楷體" pitchFamily="65" charset="-120"/>
              </a:rPr>
              <a:t>，但</a:t>
            </a:r>
            <a:r>
              <a:rPr kumimoji="1" lang="zh-TW" altLang="zh-TW" sz="2400" b="0" dirty="0">
                <a:solidFill>
                  <a:schemeClr val="tx1"/>
                </a:solidFill>
                <a:latin typeface="Times New Roman" pitchFamily="18" charset="0"/>
                <a:ea typeface="標楷體" pitchFamily="65" charset="-120"/>
              </a:rPr>
              <a:t>人們總認為是因為電腦的計算速度快及記憶體大這兩種</a:t>
            </a:r>
            <a:r>
              <a:rPr kumimoji="1" lang="zh-TW" altLang="zh-TW" sz="2400" b="0" dirty="0" smtClean="0">
                <a:solidFill>
                  <a:schemeClr val="tx1"/>
                </a:solidFill>
                <a:latin typeface="Times New Roman" pitchFamily="18" charset="0"/>
                <a:ea typeface="標楷體" pitchFamily="65" charset="-120"/>
              </a:rPr>
              <a:t>優勢</a:t>
            </a:r>
            <a:r>
              <a:rPr kumimoji="1" lang="zh-TW" altLang="zh-TW" sz="2400" b="0" dirty="0">
                <a:solidFill>
                  <a:schemeClr val="tx1"/>
                </a:solidFill>
                <a:latin typeface="Times New Roman" pitchFamily="18" charset="0"/>
                <a:ea typeface="標楷體" pitchFamily="65" charset="-120"/>
              </a:rPr>
              <a:t>，人們一直覺得，電腦並不真的比人腦聰明，也不真的</a:t>
            </a:r>
            <a:r>
              <a:rPr kumimoji="1" lang="zh-TW" altLang="zh-TW" sz="2400" b="0" dirty="0" smtClean="0">
                <a:solidFill>
                  <a:schemeClr val="tx1"/>
                </a:solidFill>
                <a:latin typeface="Times New Roman" pitchFamily="18" charset="0"/>
                <a:ea typeface="標楷體" pitchFamily="65" charset="-120"/>
              </a:rPr>
              <a:t>如同</a:t>
            </a:r>
            <a:r>
              <a:rPr kumimoji="1" lang="zh-TW" altLang="zh-TW" sz="2400" b="0" dirty="0">
                <a:solidFill>
                  <a:schemeClr val="tx1"/>
                </a:solidFill>
                <a:latin typeface="Times New Roman" pitchFamily="18" charset="0"/>
                <a:ea typeface="標楷體" pitchFamily="65" charset="-120"/>
              </a:rPr>
              <a:t>人們能思考、具有邏輯、甚至有感覺</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在</a:t>
            </a:r>
            <a:r>
              <a:rPr kumimoji="1" lang="en-US" altLang="zh-TW" sz="2400" b="0" dirty="0">
                <a:solidFill>
                  <a:schemeClr val="tx1"/>
                </a:solidFill>
                <a:latin typeface="Times New Roman" pitchFamily="18" charset="0"/>
                <a:ea typeface="標楷體" pitchFamily="65" charset="-120"/>
              </a:rPr>
              <a:t>IBM</a:t>
            </a:r>
            <a:r>
              <a:rPr kumimoji="1" lang="zh-TW" altLang="zh-TW" sz="2400" b="0" dirty="0">
                <a:solidFill>
                  <a:schemeClr val="tx1"/>
                </a:solidFill>
                <a:latin typeface="Times New Roman" pitchFamily="18" charset="0"/>
                <a:ea typeface="標楷體" pitchFamily="65" charset="-120"/>
              </a:rPr>
              <a:t>深藍與人們對決勝利後，雖然人們感到意外，但</a:t>
            </a:r>
            <a:r>
              <a:rPr kumimoji="1" lang="zh-TW" altLang="zh-TW" sz="2400" b="0" dirty="0" smtClean="0">
                <a:solidFill>
                  <a:schemeClr val="tx1"/>
                </a:solidFill>
                <a:latin typeface="Times New Roman" pitchFamily="18" charset="0"/>
                <a:ea typeface="標楷體" pitchFamily="65" charset="-120"/>
              </a:rPr>
              <a:t>仍覺得</a:t>
            </a:r>
            <a:r>
              <a:rPr kumimoji="1" lang="zh-TW" altLang="zh-TW" sz="2400" b="0" dirty="0">
                <a:solidFill>
                  <a:schemeClr val="tx1"/>
                </a:solidFill>
                <a:latin typeface="Times New Roman" pitchFamily="18" charset="0"/>
                <a:ea typeface="標楷體" pitchFamily="65" charset="-120"/>
              </a:rPr>
              <a:t>那是靠快速的計算與龐大的記憶體來取勝，直到電腦</a:t>
            </a:r>
            <a:r>
              <a:rPr kumimoji="1" lang="zh-TW" altLang="zh-TW" sz="2400" b="0" dirty="0" smtClean="0">
                <a:solidFill>
                  <a:schemeClr val="tx1"/>
                </a:solidFill>
                <a:latin typeface="Times New Roman" pitchFamily="18" charset="0"/>
                <a:ea typeface="標楷體" pitchFamily="65" charset="-120"/>
              </a:rPr>
              <a:t>拿到</a:t>
            </a:r>
            <a:r>
              <a:rPr kumimoji="1" lang="zh-TW" altLang="zh-TW" sz="2400" b="0" dirty="0">
                <a:solidFill>
                  <a:schemeClr val="tx1"/>
                </a:solidFill>
                <a:latin typeface="Times New Roman" pitchFamily="18" charset="0"/>
                <a:ea typeface="標楷體" pitchFamily="65" charset="-120"/>
              </a:rPr>
              <a:t>世界圍棋的冠軍，才開始感受到人工智慧對人們智力及</a:t>
            </a:r>
            <a:r>
              <a:rPr kumimoji="1" lang="zh-TW" altLang="zh-TW" sz="2400" b="0" dirty="0" smtClean="0">
                <a:solidFill>
                  <a:schemeClr val="tx1"/>
                </a:solidFill>
                <a:latin typeface="Times New Roman" pitchFamily="18" charset="0"/>
                <a:ea typeface="標楷體" pitchFamily="65" charset="-120"/>
              </a:rPr>
              <a:t>思考</a:t>
            </a:r>
            <a:r>
              <a:rPr kumimoji="1" lang="zh-TW" altLang="zh-TW" sz="2400" b="0" dirty="0">
                <a:solidFill>
                  <a:schemeClr val="tx1"/>
                </a:solidFill>
                <a:latin typeface="Times New Roman" pitchFamily="18" charset="0"/>
                <a:ea typeface="標楷體" pitchFamily="65" charset="-120"/>
              </a:rPr>
              <a:t>力的威脅。</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994023386"/>
      </p:ext>
    </p:extLst>
  </p:cSld>
  <p:clrMapOvr>
    <a:masterClrMapping/>
  </p:clrMapOvr>
  <p:transition advClick="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0812" y="1882905"/>
            <a:ext cx="5586262" cy="373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32169"/>
      </p:ext>
    </p:extLst>
  </p:cSld>
  <p:clrMapOvr>
    <a:masterClrMapping/>
  </p:clrMapOvr>
  <p:transition advClick="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179388" y="1341438"/>
            <a:ext cx="8271593" cy="5040312"/>
          </a:xfrm>
        </p:spPr>
        <p:txBody>
          <a:bodyPr/>
          <a:lstStyle/>
          <a:p>
            <a:pPr>
              <a:buNone/>
            </a:pPr>
            <a:r>
              <a:rPr lang="en-US" altLang="zh-TW" dirty="0" smtClean="0"/>
              <a:t>2-3-1</a:t>
            </a:r>
            <a:r>
              <a:rPr lang="zh-TW" altLang="en-US" dirty="0" smtClean="0"/>
              <a:t>　下棋</a:t>
            </a:r>
          </a:p>
          <a:p>
            <a:pPr lvl="1" indent="720725">
              <a:lnSpc>
                <a:spcPct val="100000"/>
              </a:lnSpc>
              <a:spcBef>
                <a:spcPts val="600"/>
              </a:spcBef>
              <a:buNone/>
            </a:pPr>
            <a:r>
              <a:rPr kumimoji="1" lang="zh-TW" altLang="en-US" sz="2400" b="0" dirty="0">
                <a:solidFill>
                  <a:schemeClr val="tx1"/>
                </a:solidFill>
                <a:latin typeface="Times New Roman" pitchFamily="18" charset="0"/>
                <a:ea typeface="標楷體" pitchFamily="65" charset="-120"/>
              </a:rPr>
              <a:t>下</a:t>
            </a:r>
            <a:r>
              <a:rPr kumimoji="1" lang="zh-TW" altLang="zh-TW" sz="2400" b="0" dirty="0" smtClean="0">
                <a:solidFill>
                  <a:schemeClr val="tx1"/>
                </a:solidFill>
                <a:latin typeface="Times New Roman" pitchFamily="18" charset="0"/>
                <a:ea typeface="標楷體" pitchFamily="65" charset="-120"/>
              </a:rPr>
              <a:t>棋</a:t>
            </a:r>
            <a:r>
              <a:rPr kumimoji="1" lang="zh-TW" altLang="zh-TW" sz="2400" b="0" dirty="0">
                <a:solidFill>
                  <a:schemeClr val="tx1"/>
                </a:solidFill>
                <a:latin typeface="Times New Roman" pitchFamily="18" charset="0"/>
                <a:ea typeface="標楷體" pitchFamily="65" charset="-120"/>
              </a:rPr>
              <a:t>，通常仰賴的具有推理與邏輯能力，對電腦而言，</a:t>
            </a:r>
            <a:r>
              <a:rPr kumimoji="1" lang="zh-TW" altLang="zh-TW" sz="2400" b="0" dirty="0" smtClean="0">
                <a:solidFill>
                  <a:schemeClr val="tx1"/>
                </a:solidFill>
                <a:latin typeface="Times New Roman" pitchFamily="18" charset="0"/>
                <a:ea typeface="標楷體" pitchFamily="65" charset="-120"/>
              </a:rPr>
              <a:t>計算、</a:t>
            </a:r>
            <a:r>
              <a:rPr kumimoji="1" lang="zh-TW" altLang="zh-TW" sz="2400" b="0" dirty="0">
                <a:solidFill>
                  <a:schemeClr val="tx1"/>
                </a:solidFill>
                <a:latin typeface="Times New Roman" pitchFamily="18" charset="0"/>
                <a:ea typeface="標楷體" pitchFamily="65" charset="-120"/>
              </a:rPr>
              <a:t>記憶及邏輯判斷，是完全不同的能力。</a:t>
            </a:r>
            <a:endParaRPr kumimoji="1" lang="en-US" altLang="zh-TW" sz="2400" b="0" dirty="0" smtClean="0">
              <a:solidFill>
                <a:schemeClr val="tx1"/>
              </a:solidFill>
              <a:latin typeface="Times New Roman" pitchFamily="18" charset="0"/>
              <a:ea typeface="標楷體" pitchFamily="65" charset="-120"/>
            </a:endParaRPr>
          </a:p>
          <a:p>
            <a:pPr lvl="1" indent="-1588">
              <a:lnSpc>
                <a:spcPct val="150000"/>
              </a:lnSpc>
              <a:spcBef>
                <a:spcPts val="600"/>
              </a:spcBef>
              <a:buNone/>
            </a:pPr>
            <a:r>
              <a:rPr kumimoji="1" lang="zh-TW" altLang="en-US" sz="2400" b="1" dirty="0" smtClean="0">
                <a:solidFill>
                  <a:schemeClr val="tx1"/>
                </a:solidFill>
                <a:latin typeface="Times New Roman" pitchFamily="18" charset="0"/>
                <a:ea typeface="標楷體" pitchFamily="65" charset="-120"/>
              </a:rPr>
              <a:t>西洋棋</a:t>
            </a:r>
            <a:endParaRPr kumimoji="1" lang="en-US" altLang="zh-TW" sz="2400" b="1"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en-US" sz="2400" b="0" dirty="0" smtClean="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深藍</a:t>
            </a:r>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電腦在下西洋棋時，主要先用</a:t>
            </a:r>
            <a:r>
              <a:rPr kumimoji="1" lang="en-US" altLang="zh-TW" sz="2400" b="0" dirty="0">
                <a:solidFill>
                  <a:schemeClr val="tx1"/>
                </a:solidFill>
                <a:latin typeface="Times New Roman" pitchFamily="18" charset="0"/>
                <a:ea typeface="標楷體" pitchFamily="65" charset="-120"/>
              </a:rPr>
              <a:t>minimax</a:t>
            </a:r>
            <a:r>
              <a:rPr kumimoji="1" lang="zh-TW" altLang="zh-TW" sz="2400" b="0" dirty="0">
                <a:solidFill>
                  <a:schemeClr val="tx1"/>
                </a:solidFill>
                <a:latin typeface="Times New Roman" pitchFamily="18" charset="0"/>
                <a:ea typeface="標楷體" pitchFamily="65" charset="-120"/>
              </a:rPr>
              <a:t>算</a:t>
            </a:r>
            <a:r>
              <a:rPr kumimoji="1" lang="zh-TW" altLang="zh-TW" sz="2400" b="0" dirty="0" smtClean="0">
                <a:solidFill>
                  <a:schemeClr val="tx1"/>
                </a:solidFill>
                <a:latin typeface="Times New Roman" pitchFamily="18" charset="0"/>
                <a:ea typeface="標楷體" pitchFamily="65" charset="-120"/>
              </a:rPr>
              <a:t>法和</a:t>
            </a:r>
            <a:r>
              <a:rPr kumimoji="1" lang="en-US" altLang="zh-TW" sz="2400" b="0" dirty="0">
                <a:solidFill>
                  <a:schemeClr val="tx1"/>
                </a:solidFill>
                <a:latin typeface="Times New Roman" pitchFamily="18" charset="0"/>
                <a:ea typeface="標楷體" pitchFamily="65" charset="-120"/>
              </a:rPr>
              <a:t>alpha-beta</a:t>
            </a:r>
            <a:r>
              <a:rPr kumimoji="1" lang="zh-TW" altLang="zh-TW" sz="2400" b="0" dirty="0">
                <a:solidFill>
                  <a:schemeClr val="tx1"/>
                </a:solidFill>
                <a:latin typeface="Times New Roman" pitchFamily="18" charset="0"/>
                <a:ea typeface="標楷體" pitchFamily="65" charset="-120"/>
              </a:rPr>
              <a:t>修剪法來分析局面，然後再用評估函數來決定</a:t>
            </a:r>
            <a:r>
              <a:rPr kumimoji="1" lang="zh-TW" altLang="zh-TW" sz="2400" b="0" dirty="0" smtClean="0">
                <a:solidFill>
                  <a:schemeClr val="tx1"/>
                </a:solidFill>
                <a:latin typeface="Times New Roman" pitchFamily="18" charset="0"/>
                <a:ea typeface="標楷體" pitchFamily="65" charset="-120"/>
              </a:rPr>
              <a:t>下一步</a:t>
            </a:r>
            <a:r>
              <a:rPr kumimoji="1" lang="zh-TW" altLang="zh-TW" sz="2400" b="0" dirty="0">
                <a:solidFill>
                  <a:schemeClr val="tx1"/>
                </a:solidFill>
                <a:latin typeface="Times New Roman" pitchFamily="18" charset="0"/>
                <a:ea typeface="標楷體" pitchFamily="65" charset="-120"/>
              </a:rPr>
              <a:t>的走法，使其勝率較大</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683750394"/>
      </p:ext>
    </p:extLst>
  </p:cSld>
  <p:clrMapOvr>
    <a:masterClrMapping/>
  </p:clrMapOvr>
  <p:transition advClick="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dirty="0">
                <a:solidFill>
                  <a:schemeClr val="tx1"/>
                </a:solidFill>
                <a:latin typeface="Times New Roman" pitchFamily="18" charset="0"/>
                <a:ea typeface="標楷體" pitchFamily="65" charset="-120"/>
              </a:rPr>
              <a:t>目標物偵測：</a:t>
            </a:r>
          </a:p>
          <a:p>
            <a:pPr marL="0" indent="0">
              <a:buNone/>
            </a:pPr>
            <a:r>
              <a:rPr kumimoji="1" lang="zh-TW" altLang="en-US" sz="2400" b="0" dirty="0" smtClean="0">
                <a:solidFill>
                  <a:schemeClr val="tx1"/>
                </a:solidFill>
                <a:latin typeface="Times New Roman" pitchFamily="18" charset="0"/>
                <a:ea typeface="標楷體" pitchFamily="65" charset="-120"/>
              </a:rPr>
              <a:t>    目標</a:t>
            </a:r>
            <a:r>
              <a:rPr kumimoji="1" lang="zh-TW" altLang="en-US" sz="2400" b="0" dirty="0">
                <a:solidFill>
                  <a:schemeClr val="tx1"/>
                </a:solidFill>
                <a:latin typeface="Times New Roman" pitchFamily="18" charset="0"/>
                <a:ea typeface="標楷體" pitchFamily="65" charset="-120"/>
              </a:rPr>
              <a:t>物偵測是對多個目標進行定位與追蹤，用於檢測數字圖像和視頻中特定的對象。</a:t>
            </a:r>
            <a:endParaRPr kumimoji="1" lang="en-US" altLang="zh-TW" sz="2400" b="0" dirty="0">
              <a:solidFill>
                <a:schemeClr val="tx1"/>
              </a:solidFill>
              <a:latin typeface="Times New Roman" pitchFamily="18" charset="0"/>
              <a:ea typeface="標楷體" pitchFamily="65" charset="-120"/>
            </a:endParaRPr>
          </a:p>
          <a:p>
            <a:pPr marL="0" indent="0">
              <a:buNone/>
            </a:pPr>
            <a:endParaRPr kumimoji="1" lang="en-US" altLang="zh-TW" sz="2400" dirty="0" smtClean="0">
              <a:solidFill>
                <a:schemeClr val="tx1"/>
              </a:solidFill>
              <a:latin typeface="Times New Roman" pitchFamily="18" charset="0"/>
              <a:ea typeface="標楷體" pitchFamily="65" charset="-120"/>
            </a:endParaRPr>
          </a:p>
          <a:p>
            <a:pPr marL="0" indent="0">
              <a:buNone/>
            </a:pPr>
            <a:r>
              <a:rPr kumimoji="1" lang="zh-TW" altLang="en-US" sz="2400" dirty="0" smtClean="0">
                <a:solidFill>
                  <a:schemeClr val="tx1"/>
                </a:solidFill>
                <a:latin typeface="Times New Roman" pitchFamily="18" charset="0"/>
                <a:ea typeface="標楷體" pitchFamily="65" charset="-120"/>
              </a:rPr>
              <a:t>畫面</a:t>
            </a:r>
            <a:r>
              <a:rPr kumimoji="1" lang="zh-TW" altLang="en-US" sz="2400" dirty="0">
                <a:solidFill>
                  <a:schemeClr val="tx1"/>
                </a:solidFill>
                <a:latin typeface="Times New Roman" pitchFamily="18" charset="0"/>
                <a:ea typeface="標楷體" pitchFamily="65" charset="-120"/>
              </a:rPr>
              <a:t>分割：</a:t>
            </a:r>
          </a:p>
          <a:p>
            <a:pPr marL="0" indent="0">
              <a:buNone/>
            </a:pPr>
            <a:r>
              <a:rPr kumimoji="1" lang="zh-TW" altLang="en-US" sz="2400" b="0" dirty="0" smtClean="0">
                <a:solidFill>
                  <a:schemeClr val="tx1"/>
                </a:solidFill>
                <a:latin typeface="Times New Roman" pitchFamily="18" charset="0"/>
                <a:ea typeface="標楷體" pitchFamily="65" charset="-120"/>
              </a:rPr>
              <a:t>    有</a:t>
            </a:r>
            <a:r>
              <a:rPr kumimoji="1" lang="zh-TW" altLang="en-US" sz="2400" b="0" dirty="0">
                <a:solidFill>
                  <a:schemeClr val="tx1"/>
                </a:solidFill>
                <a:latin typeface="Times New Roman" pitchFamily="18" charset="0"/>
                <a:ea typeface="標楷體" pitchFamily="65" charset="-120"/>
              </a:rPr>
              <a:t>可分為語義分割及實例分割兩大類，如下： </a:t>
            </a:r>
          </a:p>
          <a:p>
            <a:pPr marL="0" indent="0">
              <a:buNone/>
            </a:pPr>
            <a:r>
              <a:rPr kumimoji="1" lang="en-US" altLang="zh-TW" sz="2200" b="0" dirty="0">
                <a:solidFill>
                  <a:srgbClr val="0070C0"/>
                </a:solidFill>
                <a:latin typeface="Times New Roman" pitchFamily="18" charset="0"/>
                <a:ea typeface="標楷體" pitchFamily="65" charset="-120"/>
              </a:rPr>
              <a:t>1. </a:t>
            </a:r>
            <a:r>
              <a:rPr kumimoji="1" lang="zh-TW" altLang="en-US" sz="2200" b="0" dirty="0">
                <a:solidFill>
                  <a:srgbClr val="0070C0"/>
                </a:solidFill>
                <a:latin typeface="Times New Roman" pitchFamily="18" charset="0"/>
                <a:ea typeface="標楷體" pitchFamily="65" charset="-120"/>
              </a:rPr>
              <a:t>語義分割</a:t>
            </a:r>
            <a:r>
              <a:rPr kumimoji="1" lang="en-US" altLang="zh-TW" sz="2200" b="0" dirty="0">
                <a:solidFill>
                  <a:srgbClr val="0070C0"/>
                </a:solidFill>
                <a:latin typeface="Times New Roman" pitchFamily="18" charset="0"/>
                <a:ea typeface="標楷體" pitchFamily="65" charset="-120"/>
              </a:rPr>
              <a:t>(Semantic Segmentation)</a:t>
            </a:r>
          </a:p>
          <a:p>
            <a:pPr marL="0" indent="0">
              <a:buNone/>
            </a:pPr>
            <a:r>
              <a:rPr kumimoji="1" lang="zh-TW" altLang="en-US" sz="2200" b="0" dirty="0" smtClean="0">
                <a:solidFill>
                  <a:schemeClr val="tx1"/>
                </a:solidFill>
                <a:latin typeface="Times New Roman" pitchFamily="18" charset="0"/>
                <a:ea typeface="標楷體" pitchFamily="65" charset="-120"/>
              </a:rPr>
              <a:t>    語義</a:t>
            </a:r>
            <a:r>
              <a:rPr kumimoji="1" lang="zh-TW" altLang="en-US" sz="2200" b="0" dirty="0">
                <a:solidFill>
                  <a:schemeClr val="tx1"/>
                </a:solidFill>
                <a:latin typeface="Times New Roman" pitchFamily="18" charset="0"/>
                <a:ea typeface="標楷體" pitchFamily="65" charset="-120"/>
              </a:rPr>
              <a:t>分割也可當作是圖像分類，其目的是將圖像中的每個</a:t>
            </a:r>
            <a:r>
              <a:rPr kumimoji="1" lang="zh-TW" altLang="en-US" sz="2200" b="0" dirty="0" smtClean="0">
                <a:solidFill>
                  <a:schemeClr val="tx1"/>
                </a:solidFill>
                <a:latin typeface="Times New Roman" pitchFamily="18" charset="0"/>
                <a:ea typeface="標楷體" pitchFamily="65" charset="-120"/>
              </a:rPr>
              <a:t>像素   </a:t>
            </a:r>
            <a:endParaRPr kumimoji="1" lang="en-US" altLang="zh-TW" sz="2200" b="0" dirty="0" smtClean="0">
              <a:solidFill>
                <a:schemeClr val="tx1"/>
              </a:solidFill>
              <a:latin typeface="Times New Roman" pitchFamily="18" charset="0"/>
              <a:ea typeface="標楷體" pitchFamily="65" charset="-120"/>
            </a:endParaRPr>
          </a:p>
          <a:p>
            <a:pPr marL="0" indent="0">
              <a:buNone/>
            </a:pPr>
            <a:r>
              <a:rPr kumimoji="1" lang="zh-TW" altLang="en-US" sz="2200" b="0" dirty="0">
                <a:solidFill>
                  <a:schemeClr val="tx1"/>
                </a:solidFill>
                <a:latin typeface="Times New Roman" pitchFamily="18" charset="0"/>
                <a:ea typeface="標楷體" pitchFamily="65" charset="-120"/>
              </a:rPr>
              <a:t> </a:t>
            </a:r>
            <a:r>
              <a:rPr kumimoji="1" lang="zh-TW" altLang="en-US" sz="2200" b="0" dirty="0" smtClean="0">
                <a:solidFill>
                  <a:schemeClr val="tx1"/>
                </a:solidFill>
                <a:latin typeface="Times New Roman" pitchFamily="18" charset="0"/>
                <a:ea typeface="標楷體" pitchFamily="65" charset="-120"/>
              </a:rPr>
              <a:t>   連接</a:t>
            </a:r>
            <a:r>
              <a:rPr kumimoji="1" lang="zh-TW" altLang="en-US" sz="2200" b="0" dirty="0">
                <a:solidFill>
                  <a:schemeClr val="tx1"/>
                </a:solidFill>
                <a:latin typeface="Times New Roman" pitchFamily="18" charset="0"/>
                <a:ea typeface="標楷體" pitchFamily="65" charset="-120"/>
              </a:rPr>
              <a:t>到類別標籤的過程</a:t>
            </a:r>
            <a:r>
              <a:rPr kumimoji="1" lang="zh-TW" altLang="en-US" sz="2200" b="0" dirty="0" smtClean="0">
                <a:solidFill>
                  <a:schemeClr val="tx1"/>
                </a:solidFill>
                <a:latin typeface="Times New Roman" pitchFamily="18" charset="0"/>
                <a:ea typeface="標楷體" pitchFamily="65" charset="-120"/>
              </a:rPr>
              <a:t>。</a:t>
            </a:r>
            <a:endParaRPr kumimoji="1" lang="en-US" altLang="zh-TW" sz="2200" b="0" dirty="0" smtClean="0">
              <a:solidFill>
                <a:schemeClr val="tx1"/>
              </a:solidFill>
              <a:latin typeface="Times New Roman" pitchFamily="18" charset="0"/>
              <a:ea typeface="標楷體" pitchFamily="65" charset="-120"/>
            </a:endParaRPr>
          </a:p>
          <a:p>
            <a:pPr marL="0" indent="0">
              <a:buNone/>
            </a:pPr>
            <a:r>
              <a:rPr kumimoji="1" lang="en-US" altLang="zh-TW" sz="2200" b="0" dirty="0">
                <a:solidFill>
                  <a:srgbClr val="0070C0"/>
                </a:solidFill>
                <a:latin typeface="Times New Roman" pitchFamily="18" charset="0"/>
                <a:ea typeface="標楷體" pitchFamily="65" charset="-120"/>
              </a:rPr>
              <a:t>2. </a:t>
            </a:r>
            <a:r>
              <a:rPr kumimoji="1" lang="zh-TW" altLang="en-US" sz="2200" b="0" dirty="0">
                <a:solidFill>
                  <a:srgbClr val="0070C0"/>
                </a:solidFill>
                <a:latin typeface="Times New Roman" pitchFamily="18" charset="0"/>
                <a:ea typeface="標楷體" pitchFamily="65" charset="-120"/>
              </a:rPr>
              <a:t>實例分割</a:t>
            </a:r>
            <a:r>
              <a:rPr kumimoji="1" lang="en-US" altLang="zh-TW" sz="2200" b="0" dirty="0">
                <a:solidFill>
                  <a:srgbClr val="0070C0"/>
                </a:solidFill>
                <a:latin typeface="Times New Roman" pitchFamily="18" charset="0"/>
                <a:ea typeface="標楷體" pitchFamily="65" charset="-120"/>
              </a:rPr>
              <a:t>(Instance Segmentation) </a:t>
            </a:r>
          </a:p>
          <a:p>
            <a:pPr marL="0" indent="0">
              <a:buNone/>
            </a:pPr>
            <a:r>
              <a:rPr kumimoji="1" lang="zh-TW" altLang="en-US" sz="2200" b="0" dirty="0">
                <a:solidFill>
                  <a:schemeClr val="tx1"/>
                </a:solidFill>
                <a:latin typeface="Times New Roman" pitchFamily="18" charset="0"/>
                <a:ea typeface="標楷體" pitchFamily="65" charset="-120"/>
              </a:rPr>
              <a:t> </a:t>
            </a:r>
            <a:r>
              <a:rPr kumimoji="1" lang="zh-TW" altLang="en-US" sz="2200" b="0" dirty="0" smtClean="0">
                <a:solidFill>
                  <a:schemeClr val="tx1"/>
                </a:solidFill>
                <a:latin typeface="Times New Roman" pitchFamily="18" charset="0"/>
                <a:ea typeface="標楷體" pitchFamily="65" charset="-120"/>
              </a:rPr>
              <a:t>   實例</a:t>
            </a:r>
            <a:r>
              <a:rPr kumimoji="1" lang="zh-TW" altLang="en-US" sz="2200" b="0" dirty="0">
                <a:solidFill>
                  <a:schemeClr val="tx1"/>
                </a:solidFill>
                <a:latin typeface="Times New Roman" pitchFamily="18" charset="0"/>
                <a:ea typeface="標楷體" pitchFamily="65" charset="-120"/>
              </a:rPr>
              <a:t>分割可以檢測輸入圖像中的對象，將它們與背景隔離，</a:t>
            </a:r>
            <a:r>
              <a:rPr kumimoji="1" lang="zh-TW" altLang="en-US" sz="2200" b="0" dirty="0" smtClean="0">
                <a:solidFill>
                  <a:schemeClr val="tx1"/>
                </a:solidFill>
                <a:latin typeface="Times New Roman" pitchFamily="18" charset="0"/>
                <a:ea typeface="標楷體" pitchFamily="65" charset="-120"/>
              </a:rPr>
              <a:t>並</a:t>
            </a:r>
            <a:endParaRPr kumimoji="1" lang="en-US" altLang="zh-TW" sz="2200" b="0" dirty="0" smtClean="0">
              <a:solidFill>
                <a:schemeClr val="tx1"/>
              </a:solidFill>
              <a:latin typeface="Times New Roman" pitchFamily="18" charset="0"/>
              <a:ea typeface="標楷體" pitchFamily="65" charset="-120"/>
            </a:endParaRPr>
          </a:p>
          <a:p>
            <a:pPr marL="0" indent="0">
              <a:buNone/>
            </a:pPr>
            <a:r>
              <a:rPr kumimoji="1" lang="zh-TW" altLang="en-US" sz="2200" b="0" dirty="0">
                <a:solidFill>
                  <a:schemeClr val="tx1"/>
                </a:solidFill>
                <a:latin typeface="Times New Roman" pitchFamily="18" charset="0"/>
                <a:ea typeface="標楷體" pitchFamily="65" charset="-120"/>
              </a:rPr>
              <a:t> </a:t>
            </a:r>
            <a:r>
              <a:rPr kumimoji="1" lang="zh-TW" altLang="en-US" sz="2200" b="0" dirty="0" smtClean="0">
                <a:solidFill>
                  <a:schemeClr val="tx1"/>
                </a:solidFill>
                <a:latin typeface="Times New Roman" pitchFamily="18" charset="0"/>
                <a:ea typeface="標楷體" pitchFamily="65" charset="-120"/>
              </a:rPr>
              <a:t>   根據</a:t>
            </a:r>
            <a:r>
              <a:rPr kumimoji="1" lang="zh-TW" altLang="en-US" sz="2200" b="0" dirty="0">
                <a:solidFill>
                  <a:schemeClr val="tx1"/>
                </a:solidFill>
                <a:latin typeface="Times New Roman" pitchFamily="18" charset="0"/>
                <a:ea typeface="標楷體" pitchFamily="65" charset="-120"/>
              </a:rPr>
              <a:t>其類別對它們進行分組，並且檢測相似對象群集中的每</a:t>
            </a:r>
            <a:r>
              <a:rPr kumimoji="1" lang="zh-TW" altLang="en-US" sz="2200" b="0" dirty="0" smtClean="0">
                <a:solidFill>
                  <a:schemeClr val="tx1"/>
                </a:solidFill>
                <a:latin typeface="Times New Roman" pitchFamily="18" charset="0"/>
                <a:ea typeface="標楷體" pitchFamily="65" charset="-120"/>
              </a:rPr>
              <a:t>個</a:t>
            </a:r>
            <a:endParaRPr kumimoji="1" lang="en-US" altLang="zh-TW" sz="2200" b="0" dirty="0" smtClean="0">
              <a:solidFill>
                <a:schemeClr val="tx1"/>
              </a:solidFill>
              <a:latin typeface="Times New Roman" pitchFamily="18" charset="0"/>
              <a:ea typeface="標楷體" pitchFamily="65" charset="-120"/>
            </a:endParaRPr>
          </a:p>
          <a:p>
            <a:pPr marL="0" indent="0">
              <a:buNone/>
            </a:pPr>
            <a:r>
              <a:rPr kumimoji="1" lang="zh-TW" altLang="en-US" sz="2200" b="0" dirty="0">
                <a:solidFill>
                  <a:schemeClr val="tx1"/>
                </a:solidFill>
                <a:latin typeface="Times New Roman" pitchFamily="18" charset="0"/>
                <a:ea typeface="標楷體" pitchFamily="65" charset="-120"/>
              </a:rPr>
              <a:t> </a:t>
            </a:r>
            <a:r>
              <a:rPr kumimoji="1" lang="zh-TW" altLang="en-US" sz="2200" b="0" dirty="0" smtClean="0">
                <a:solidFill>
                  <a:schemeClr val="tx1"/>
                </a:solidFill>
                <a:latin typeface="Times New Roman" pitchFamily="18" charset="0"/>
                <a:ea typeface="標楷體" pitchFamily="65" charset="-120"/>
              </a:rPr>
              <a:t>   單獨</a:t>
            </a:r>
            <a:r>
              <a:rPr kumimoji="1" lang="zh-TW" altLang="en-US" sz="2200" b="0" dirty="0">
                <a:solidFill>
                  <a:schemeClr val="tx1"/>
                </a:solidFill>
                <a:latin typeface="Times New Roman" pitchFamily="18" charset="0"/>
                <a:ea typeface="標楷體" pitchFamily="65" charset="-120"/>
              </a:rPr>
              <a:t>對象，並為每個對象繪製邊界。</a:t>
            </a:r>
          </a:p>
          <a:p>
            <a:pPr marL="0" indent="0">
              <a:buNone/>
            </a:pPr>
            <a:endParaRPr kumimoji="1" lang="zh-TW" altLang="en-US" sz="22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268990749"/>
      </p:ext>
    </p:extLst>
  </p:cSld>
  <p:clrMapOvr>
    <a:masterClrMapping/>
  </p:clrMapOvr>
  <p:transition advClick="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kumimoji="1" lang="zh-TW" altLang="en-US" sz="2400" dirty="0" smtClean="0">
                <a:solidFill>
                  <a:schemeClr val="tx1"/>
                </a:solidFill>
                <a:latin typeface="Times New Roman" pitchFamily="18" charset="0"/>
                <a:ea typeface="標楷體" pitchFamily="65" charset="-120"/>
              </a:rPr>
              <a:t>圍棋</a:t>
            </a:r>
            <a:endParaRPr kumimoji="1" lang="en-US" altLang="zh-TW" sz="2400" dirty="0" smtClean="0">
              <a:solidFill>
                <a:schemeClr val="tx1"/>
              </a:solidFill>
              <a:latin typeface="Times New Roman" pitchFamily="18" charset="0"/>
              <a:ea typeface="標楷體" pitchFamily="65" charset="-120"/>
            </a:endParaRPr>
          </a:p>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圍棋</a:t>
            </a:r>
            <a:r>
              <a:rPr kumimoji="1" lang="zh-TW" altLang="en-US" sz="2400" b="0" dirty="0">
                <a:solidFill>
                  <a:schemeClr val="tx1"/>
                </a:solidFill>
                <a:latin typeface="Times New Roman" pitchFamily="18" charset="0"/>
                <a:ea typeface="標楷體" pitchFamily="65" charset="-120"/>
              </a:rPr>
              <a:t>是搶地盤，沒有一個明確的目標可以評估，再</a:t>
            </a:r>
            <a:r>
              <a:rPr kumimoji="1" lang="zh-TW" altLang="en-US" sz="2400" b="0" dirty="0" smtClean="0">
                <a:solidFill>
                  <a:schemeClr val="tx1"/>
                </a:solidFill>
                <a:latin typeface="Times New Roman" pitchFamily="18" charset="0"/>
                <a:ea typeface="標楷體" pitchFamily="65" charset="-120"/>
              </a:rPr>
              <a:t>加上</a:t>
            </a:r>
            <a:r>
              <a:rPr kumimoji="1" lang="zh-TW" altLang="en-US" sz="2400" b="0" dirty="0">
                <a:solidFill>
                  <a:schemeClr val="tx1"/>
                </a:solidFill>
                <a:latin typeface="Times New Roman" pitchFamily="18" charset="0"/>
                <a:ea typeface="標楷體" pitchFamily="65" charset="-120"/>
              </a:rPr>
              <a:t>圍棋的棋只有一種，所以無法評估每一個棋的價值，更是增加了電腦分析的難度。</a:t>
            </a:r>
          </a:p>
          <a:p>
            <a:endParaRPr lang="zh-TW" altLang="en-US" dirty="0"/>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8846" y="2809546"/>
            <a:ext cx="5297638" cy="3479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8110567"/>
      </p:ext>
    </p:extLst>
  </p:cSld>
  <p:clrMapOvr>
    <a:masterClrMapping/>
  </p:clrMapOvr>
  <p:transition advClick="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7450" y="1364469"/>
            <a:ext cx="4049228" cy="5048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4293696"/>
      </p:ext>
    </p:extLst>
  </p:cSld>
  <p:clrMapOvr>
    <a:masterClrMapping/>
  </p:clrMapOvr>
  <p:transition advClick="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499" y="1650999"/>
            <a:ext cx="7958355" cy="434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1734037"/>
      </p:ext>
    </p:extLst>
  </p:cSld>
  <p:clrMapOvr>
    <a:masterClrMapping/>
  </p:clrMapOvr>
  <p:transition advClick="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smtClean="0"/>
              <a:t>2-3-2</a:t>
            </a:r>
            <a:r>
              <a:rPr lang="zh-TW" altLang="en-US" dirty="0" smtClean="0"/>
              <a:t>　寫詩</a:t>
            </a:r>
            <a:r>
              <a:rPr lang="en-US" altLang="zh-TW" dirty="0" smtClean="0"/>
              <a:t>(</a:t>
            </a:r>
            <a:r>
              <a:rPr lang="zh-TW" altLang="en-US" dirty="0" smtClean="0"/>
              <a:t>微軟小冰</a:t>
            </a:r>
            <a:r>
              <a:rPr lang="en-US" altLang="zh-TW" dirty="0" smtClean="0"/>
              <a:t>)</a:t>
            </a:r>
            <a:endParaRPr lang="zh-TW" altLang="en-US" dirty="0" smtClean="0"/>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寫</a:t>
            </a:r>
            <a:r>
              <a:rPr kumimoji="1" lang="zh-TW" altLang="zh-TW" sz="2400" b="0" dirty="0">
                <a:solidFill>
                  <a:schemeClr val="tx1"/>
                </a:solidFill>
                <a:latin typeface="Times New Roman" pitchFamily="18" charset="0"/>
                <a:ea typeface="標楷體" pitchFamily="65" charset="-120"/>
              </a:rPr>
              <a:t>詩、畫畫、寫文章，這些能力，並不像圍棋有所謂的</a:t>
            </a:r>
            <a:r>
              <a:rPr kumimoji="1" lang="zh-TW" altLang="zh-TW" sz="2400" b="0" dirty="0" smtClean="0">
                <a:solidFill>
                  <a:schemeClr val="tx1"/>
                </a:solidFill>
                <a:latin typeface="Times New Roman" pitchFamily="18" charset="0"/>
                <a:ea typeface="標楷體" pitchFamily="65" charset="-120"/>
              </a:rPr>
              <a:t>勝負</a:t>
            </a:r>
            <a:r>
              <a:rPr kumimoji="1" lang="zh-TW" altLang="zh-TW" sz="2400" b="0" dirty="0">
                <a:solidFill>
                  <a:schemeClr val="tx1"/>
                </a:solidFill>
                <a:latin typeface="Times New Roman" pitchFamily="18" charset="0"/>
                <a:ea typeface="標楷體" pitchFamily="65" charset="-120"/>
              </a:rPr>
              <a:t>，也不像數學有數字可以用公式推導，而不論是詩、</a:t>
            </a:r>
            <a:r>
              <a:rPr kumimoji="1" lang="zh-TW" altLang="zh-TW" sz="2400" b="0" dirty="0" smtClean="0">
                <a:solidFill>
                  <a:schemeClr val="tx1"/>
                </a:solidFill>
                <a:latin typeface="Times New Roman" pitchFamily="18" charset="0"/>
                <a:ea typeface="標楷體" pitchFamily="65" charset="-120"/>
              </a:rPr>
              <a:t>畫畫或</a:t>
            </a:r>
            <a:r>
              <a:rPr kumimoji="1" lang="zh-TW" altLang="zh-TW" sz="2400" b="0" dirty="0">
                <a:solidFill>
                  <a:schemeClr val="tx1"/>
                </a:solidFill>
                <a:latin typeface="Times New Roman" pitchFamily="18" charset="0"/>
                <a:ea typeface="標楷體" pitchFamily="65" charset="-120"/>
              </a:rPr>
              <a:t>文章之作品，其品質優劣是非常主觀的</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en-US" sz="2400" b="0" dirty="0" smtClean="0">
                <a:solidFill>
                  <a:schemeClr val="tx1"/>
                </a:solidFill>
                <a:latin typeface="Times New Roman" pitchFamily="18" charset="0"/>
                <a:ea typeface="標楷體" pitchFamily="65" charset="-120"/>
              </a:rPr>
              <a:t>改良後的</a:t>
            </a:r>
            <a:r>
              <a:rPr kumimoji="1" lang="zh-TW" altLang="zh-TW" sz="2400" b="0" dirty="0" smtClean="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微軟小冰</a:t>
            </a:r>
            <a:r>
              <a:rPr kumimoji="1" lang="zh-TW" altLang="zh-TW" sz="2400" b="0" dirty="0" smtClean="0">
                <a:solidFill>
                  <a:schemeClr val="tx1"/>
                </a:solidFill>
                <a:latin typeface="Times New Roman" pitchFamily="18" charset="0"/>
                <a:ea typeface="標楷體" pitchFamily="65" charset="-120"/>
              </a:rPr>
              <a:t>」不但</a:t>
            </a:r>
            <a:r>
              <a:rPr kumimoji="1" lang="zh-TW" altLang="zh-TW" sz="2400" b="0" dirty="0">
                <a:solidFill>
                  <a:schemeClr val="tx1"/>
                </a:solidFill>
                <a:latin typeface="Times New Roman" pitchFamily="18" charset="0"/>
                <a:ea typeface="標楷體" pitchFamily="65" charset="-120"/>
              </a:rPr>
              <a:t>可以聊天、主持節目、創作</a:t>
            </a:r>
            <a:r>
              <a:rPr kumimoji="1" lang="zh-TW" altLang="zh-TW" sz="2400" b="0" dirty="0" smtClean="0">
                <a:solidFill>
                  <a:schemeClr val="tx1"/>
                </a:solidFill>
                <a:latin typeface="Times New Roman" pitchFamily="18" charset="0"/>
                <a:ea typeface="標楷體" pitchFamily="65" charset="-120"/>
              </a:rPr>
              <a:t>歌曲</a:t>
            </a:r>
            <a:r>
              <a:rPr kumimoji="1" lang="zh-TW" altLang="zh-TW" sz="2400" b="0" dirty="0">
                <a:solidFill>
                  <a:schemeClr val="tx1"/>
                </a:solidFill>
                <a:latin typeface="Times New Roman" pitchFamily="18" charset="0"/>
                <a:ea typeface="標楷體" pitchFamily="65" charset="-120"/>
              </a:rPr>
              <a:t>等，諸多功能，甚至還可以做到即興寫詩的地步，你</a:t>
            </a:r>
            <a:r>
              <a:rPr kumimoji="1" lang="zh-TW" altLang="zh-TW" sz="2400" b="0" dirty="0" smtClean="0">
                <a:solidFill>
                  <a:schemeClr val="tx1"/>
                </a:solidFill>
                <a:latin typeface="Times New Roman" pitchFamily="18" charset="0"/>
                <a:ea typeface="標楷體" pitchFamily="65" charset="-120"/>
              </a:rPr>
              <a:t>只要給</a:t>
            </a:r>
            <a:r>
              <a:rPr kumimoji="1" lang="zh-TW" altLang="zh-TW" sz="2400" b="0" dirty="0">
                <a:solidFill>
                  <a:schemeClr val="tx1"/>
                </a:solidFill>
                <a:latin typeface="Times New Roman" pitchFamily="18" charset="0"/>
                <a:ea typeface="標楷體" pitchFamily="65" charset="-120"/>
              </a:rPr>
              <a:t>他一張圖片，她就可以幫你寫出一篇詩。</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781270144"/>
      </p:ext>
    </p:extLst>
  </p:cSld>
  <p:clrMapOvr>
    <a:masterClrMapping/>
  </p:clrMapOvr>
  <p:transition advClick="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marL="0" indent="0">
              <a:buNone/>
            </a:pPr>
            <a:r>
              <a:rPr lang="zh-TW" altLang="zh-TW" sz="2400" dirty="0" smtClean="0"/>
              <a:t>「微軟小冰」依照這張圖片做出以下詩</a:t>
            </a:r>
            <a:endParaRPr lang="en-US" altLang="zh-TW" sz="2400" dirty="0" smtClean="0"/>
          </a:p>
          <a:p>
            <a:pPr marL="0" indent="0">
              <a:buNone/>
            </a:pPr>
            <a:endParaRPr lang="zh-TW" altLang="en-US" sz="2400" dirty="0" smtClean="0"/>
          </a:p>
          <a:p>
            <a:pPr marL="0" indent="0">
              <a:buNone/>
            </a:pPr>
            <a:r>
              <a:rPr kumimoji="1" lang="zh-TW" altLang="zh-TW" sz="1800" b="0" dirty="0" smtClean="0">
                <a:solidFill>
                  <a:schemeClr val="tx1"/>
                </a:solidFill>
                <a:latin typeface="Times New Roman" pitchFamily="18" charset="0"/>
                <a:ea typeface="標楷體" pitchFamily="65" charset="-120"/>
              </a:rPr>
              <a:t>誰敲響了教堂中的鐘</a:t>
            </a:r>
            <a:r>
              <a:rPr kumimoji="1" lang="en-US" altLang="zh-TW" sz="1800" b="0" dirty="0" smtClean="0">
                <a:solidFill>
                  <a:schemeClr val="tx1"/>
                </a:solidFill>
                <a:latin typeface="Times New Roman" pitchFamily="18" charset="0"/>
                <a:ea typeface="標楷體" pitchFamily="65" charset="-120"/>
              </a:rPr>
              <a:t>                     </a:t>
            </a:r>
            <a:r>
              <a:rPr kumimoji="1" lang="zh-TW" altLang="zh-TW" sz="1800" b="0" dirty="0" smtClean="0">
                <a:solidFill>
                  <a:schemeClr val="tx1"/>
                </a:solidFill>
                <a:latin typeface="Times New Roman" pitchFamily="18" charset="0"/>
                <a:ea typeface="標楷體" pitchFamily="65" charset="-120"/>
              </a:rPr>
              <a:t>黃昏</a:t>
            </a:r>
            <a:r>
              <a:rPr kumimoji="1" lang="zh-TW" altLang="zh-TW" sz="1800" b="0" dirty="0">
                <a:solidFill>
                  <a:schemeClr val="tx1"/>
                </a:solidFill>
                <a:latin typeface="Times New Roman" pitchFamily="18" charset="0"/>
                <a:ea typeface="標楷體" pitchFamily="65" charset="-120"/>
              </a:rPr>
              <a:t>時候有金色的</a:t>
            </a:r>
            <a:r>
              <a:rPr kumimoji="1" lang="zh-TW" altLang="zh-TW" sz="1800" b="0" dirty="0" smtClean="0">
                <a:solidFill>
                  <a:schemeClr val="tx1"/>
                </a:solidFill>
                <a:latin typeface="Times New Roman" pitchFamily="18" charset="0"/>
                <a:ea typeface="標楷體" pitchFamily="65" charset="-120"/>
              </a:rPr>
              <a:t>落葉</a:t>
            </a:r>
            <a:endParaRPr kumimoji="1" lang="en-US" altLang="zh-TW" sz="1800" b="0" dirty="0" smtClean="0">
              <a:solidFill>
                <a:schemeClr val="tx1"/>
              </a:solidFill>
              <a:latin typeface="Times New Roman" pitchFamily="18" charset="0"/>
              <a:ea typeface="標楷體" pitchFamily="65" charset="-120"/>
            </a:endParaRPr>
          </a:p>
          <a:p>
            <a:pPr marL="0" indent="0">
              <a:buNone/>
            </a:pPr>
            <a:r>
              <a:rPr kumimoji="1" lang="zh-TW" altLang="zh-TW" sz="1800" b="0" dirty="0" smtClean="0">
                <a:solidFill>
                  <a:schemeClr val="tx1"/>
                </a:solidFill>
                <a:latin typeface="Times New Roman" pitchFamily="18" charset="0"/>
                <a:ea typeface="標楷體" pitchFamily="65" charset="-120"/>
              </a:rPr>
              <a:t>窗花</a:t>
            </a:r>
            <a:r>
              <a:rPr kumimoji="1" lang="zh-TW" altLang="zh-TW" sz="1800" b="0" dirty="0">
                <a:solidFill>
                  <a:schemeClr val="tx1"/>
                </a:solidFill>
                <a:latin typeface="Times New Roman" pitchFamily="18" charset="0"/>
                <a:ea typeface="標楷體" pitchFamily="65" charset="-120"/>
              </a:rPr>
              <a:t>上雕刻著美麗的</a:t>
            </a:r>
            <a:r>
              <a:rPr kumimoji="1" lang="zh-TW" altLang="zh-TW" sz="1800" b="0" dirty="0" smtClean="0">
                <a:solidFill>
                  <a:schemeClr val="tx1"/>
                </a:solidFill>
                <a:latin typeface="Times New Roman" pitchFamily="18" charset="0"/>
                <a:ea typeface="標楷體" pitchFamily="65" charset="-120"/>
              </a:rPr>
              <a:t>靈魂</a:t>
            </a:r>
            <a:r>
              <a:rPr kumimoji="1" lang="en-US" altLang="zh-TW" sz="1800" b="0" dirty="0" smtClean="0">
                <a:solidFill>
                  <a:schemeClr val="tx1"/>
                </a:solidFill>
                <a:latin typeface="Times New Roman" pitchFamily="18" charset="0"/>
                <a:ea typeface="標楷體" pitchFamily="65" charset="-120"/>
              </a:rPr>
              <a:t>              </a:t>
            </a:r>
            <a:r>
              <a:rPr kumimoji="1" lang="zh-TW" altLang="zh-TW" sz="1800" b="0" dirty="0" smtClean="0">
                <a:solidFill>
                  <a:schemeClr val="tx1"/>
                </a:solidFill>
                <a:latin typeface="Times New Roman" pitchFamily="18" charset="0"/>
                <a:ea typeface="標楷體" pitchFamily="65" charset="-120"/>
              </a:rPr>
              <a:t>是</a:t>
            </a:r>
            <a:r>
              <a:rPr kumimoji="1" lang="zh-TW" altLang="zh-TW" sz="1800" b="0" dirty="0">
                <a:solidFill>
                  <a:schemeClr val="tx1"/>
                </a:solidFill>
                <a:latin typeface="Times New Roman" pitchFamily="18" charset="0"/>
                <a:ea typeface="標楷體" pitchFamily="65" charset="-120"/>
              </a:rPr>
              <a:t>人們哭了一個詩人</a:t>
            </a:r>
          </a:p>
          <a:p>
            <a:pPr marL="0" indent="0">
              <a:buNone/>
            </a:pPr>
            <a:r>
              <a:rPr kumimoji="1" lang="zh-TW" altLang="zh-TW" sz="1800" b="0" dirty="0">
                <a:solidFill>
                  <a:schemeClr val="tx1"/>
                </a:solidFill>
                <a:latin typeface="Times New Roman" pitchFamily="18" charset="0"/>
                <a:ea typeface="標楷體" pitchFamily="65" charset="-120"/>
              </a:rPr>
              <a:t>栩栩如生的石雕的</a:t>
            </a:r>
            <a:r>
              <a:rPr kumimoji="1" lang="zh-TW" altLang="zh-TW" sz="1800" b="0" dirty="0" smtClean="0">
                <a:solidFill>
                  <a:schemeClr val="tx1"/>
                </a:solidFill>
                <a:latin typeface="Times New Roman" pitchFamily="18" charset="0"/>
                <a:ea typeface="標楷體" pitchFamily="65" charset="-120"/>
              </a:rPr>
              <a:t>時候</a:t>
            </a:r>
            <a:r>
              <a:rPr kumimoji="1" lang="en-US" altLang="zh-TW" sz="1800" b="0" dirty="0" smtClean="0">
                <a:solidFill>
                  <a:schemeClr val="tx1"/>
                </a:solidFill>
                <a:latin typeface="Times New Roman" pitchFamily="18" charset="0"/>
                <a:ea typeface="標楷體" pitchFamily="65" charset="-120"/>
              </a:rPr>
              <a:t>                  </a:t>
            </a:r>
            <a:r>
              <a:rPr kumimoji="1" lang="zh-TW" altLang="zh-TW" sz="1800" b="0" dirty="0" smtClean="0">
                <a:solidFill>
                  <a:schemeClr val="tx1"/>
                </a:solidFill>
                <a:latin typeface="Times New Roman" pitchFamily="18" charset="0"/>
                <a:ea typeface="標楷體" pitchFamily="65" charset="-120"/>
              </a:rPr>
              <a:t>探尋</a:t>
            </a:r>
            <a:r>
              <a:rPr kumimoji="1" lang="zh-TW" altLang="zh-TW" sz="1800" b="0" dirty="0">
                <a:solidFill>
                  <a:schemeClr val="tx1"/>
                </a:solidFill>
                <a:latin typeface="Times New Roman" pitchFamily="18" charset="0"/>
                <a:ea typeface="標楷體" pitchFamily="65" charset="-120"/>
              </a:rPr>
              <a:t>著世界的</a:t>
            </a:r>
            <a:r>
              <a:rPr kumimoji="1" lang="zh-TW" altLang="zh-TW" sz="1800" b="0" dirty="0" smtClean="0">
                <a:solidFill>
                  <a:schemeClr val="tx1"/>
                </a:solidFill>
                <a:latin typeface="Times New Roman" pitchFamily="18" charset="0"/>
                <a:ea typeface="標楷體" pitchFamily="65" charset="-120"/>
              </a:rPr>
              <a:t>光明</a:t>
            </a:r>
            <a:r>
              <a:rPr kumimoji="1" lang="en-US" altLang="zh-TW" sz="1800" b="0" dirty="0" smtClean="0">
                <a:solidFill>
                  <a:schemeClr val="tx1"/>
                </a:solidFill>
                <a:latin typeface="Times New Roman" pitchFamily="18" charset="0"/>
                <a:ea typeface="標楷體" pitchFamily="65" charset="-120"/>
              </a:rPr>
              <a:t>                             </a:t>
            </a:r>
            <a:endParaRPr kumimoji="1" lang="zh-TW" altLang="zh-TW" sz="1800" b="0" dirty="0" smtClean="0">
              <a:solidFill>
                <a:schemeClr val="tx1"/>
              </a:solidFill>
              <a:latin typeface="Times New Roman" pitchFamily="18" charset="0"/>
              <a:ea typeface="標楷體" pitchFamily="65" charset="-120"/>
            </a:endParaRPr>
          </a:p>
          <a:p>
            <a:pPr marL="0" indent="0">
              <a:buNone/>
            </a:pPr>
            <a:r>
              <a:rPr kumimoji="1" lang="zh-TW" altLang="zh-TW" sz="1800" b="0" dirty="0" smtClean="0">
                <a:solidFill>
                  <a:schemeClr val="tx1"/>
                </a:solidFill>
                <a:latin typeface="Times New Roman" pitchFamily="18" charset="0"/>
                <a:ea typeface="標楷體" pitchFamily="65" charset="-120"/>
              </a:rPr>
              <a:t>快樂</a:t>
            </a:r>
            <a:r>
              <a:rPr kumimoji="1" lang="zh-TW" altLang="zh-TW" sz="1800" b="0" dirty="0">
                <a:solidFill>
                  <a:schemeClr val="tx1"/>
                </a:solidFill>
                <a:latin typeface="Times New Roman" pitchFamily="18" charset="0"/>
                <a:ea typeface="標楷體" pitchFamily="65" charset="-120"/>
              </a:rPr>
              <a:t>的人在月光中起舞</a:t>
            </a:r>
          </a:p>
          <a:p>
            <a:pPr marL="0" indent="0">
              <a:buNone/>
            </a:pPr>
            <a:endParaRPr kumimoji="1" lang="en-US" altLang="zh-TW" sz="1800" b="0" dirty="0" smtClean="0">
              <a:solidFill>
                <a:schemeClr val="tx1"/>
              </a:solidFill>
              <a:latin typeface="Times New Roman" pitchFamily="18" charset="0"/>
              <a:ea typeface="標楷體" pitchFamily="65" charset="-120"/>
            </a:endParaRPr>
          </a:p>
          <a:p>
            <a:pPr marL="0" indent="0">
              <a:buNone/>
            </a:pPr>
            <a:r>
              <a:rPr kumimoji="1" lang="zh-TW" altLang="zh-TW" sz="1800" b="0" dirty="0" smtClean="0">
                <a:solidFill>
                  <a:schemeClr val="tx1"/>
                </a:solidFill>
                <a:latin typeface="Times New Roman" pitchFamily="18" charset="0"/>
                <a:ea typeface="標楷體" pitchFamily="65" charset="-120"/>
              </a:rPr>
              <a:t>看見</a:t>
            </a:r>
            <a:r>
              <a:rPr kumimoji="1" lang="zh-TW" altLang="zh-TW" sz="1800" b="0" dirty="0">
                <a:solidFill>
                  <a:schemeClr val="tx1"/>
                </a:solidFill>
                <a:latin typeface="Times New Roman" pitchFamily="18" charset="0"/>
                <a:ea typeface="標楷體" pitchFamily="65" charset="-120"/>
              </a:rPr>
              <a:t>一個在森林裡休閒的獵人</a:t>
            </a:r>
          </a:p>
          <a:p>
            <a:pPr marL="0" indent="0">
              <a:buNone/>
            </a:pPr>
            <a:r>
              <a:rPr kumimoji="1" lang="zh-TW" altLang="zh-TW" sz="1800" b="0" dirty="0">
                <a:solidFill>
                  <a:schemeClr val="tx1"/>
                </a:solidFill>
                <a:latin typeface="Times New Roman" pitchFamily="18" charset="0"/>
                <a:ea typeface="標楷體" pitchFamily="65" charset="-120"/>
              </a:rPr>
              <a:t>這個世界有活躍的人生</a:t>
            </a:r>
          </a:p>
          <a:p>
            <a:pPr marL="0" indent="0">
              <a:buNone/>
            </a:pPr>
            <a:r>
              <a:rPr kumimoji="1" lang="zh-TW" altLang="zh-TW" sz="1800" b="0" dirty="0">
                <a:solidFill>
                  <a:schemeClr val="tx1"/>
                </a:solidFill>
                <a:latin typeface="Times New Roman" pitchFamily="18" charset="0"/>
                <a:ea typeface="標楷體" pitchFamily="65" charset="-120"/>
              </a:rPr>
              <a:t>詩人的心思被我發現了</a:t>
            </a:r>
          </a:p>
          <a:p>
            <a:pPr marL="0" indent="0">
              <a:buNone/>
            </a:pPr>
            <a:r>
              <a:rPr kumimoji="1" lang="zh-TW" altLang="zh-TW" sz="1800" b="0" dirty="0">
                <a:solidFill>
                  <a:schemeClr val="tx1"/>
                </a:solidFill>
                <a:latin typeface="Times New Roman" pitchFamily="18" charset="0"/>
                <a:ea typeface="標楷體" pitchFamily="65" charset="-120"/>
              </a:rPr>
              <a:t>這該是為別人詩裡的月</a:t>
            </a:r>
          </a:p>
          <a:p>
            <a:pPr marL="0" indent="0">
              <a:buNone/>
            </a:pPr>
            <a:r>
              <a:rPr kumimoji="1" lang="en-US" altLang="zh-TW" sz="1800" b="0" dirty="0">
                <a:solidFill>
                  <a:schemeClr val="tx1"/>
                </a:solidFill>
                <a:latin typeface="Times New Roman" pitchFamily="18" charset="0"/>
                <a:ea typeface="標楷體" pitchFamily="65" charset="-120"/>
              </a:rPr>
              <a:t> </a:t>
            </a:r>
            <a:endParaRPr kumimoji="1" lang="zh-TW" altLang="zh-TW" sz="1800" b="0" dirty="0">
              <a:solidFill>
                <a:schemeClr val="tx1"/>
              </a:solidFill>
              <a:latin typeface="Times New Roman" pitchFamily="18" charset="0"/>
              <a:ea typeface="標楷體" pitchFamily="65" charset="-120"/>
            </a:endParaRPr>
          </a:p>
          <a:p>
            <a:pPr marL="0" indent="0">
              <a:buNone/>
            </a:pPr>
            <a:r>
              <a:rPr kumimoji="1" lang="zh-TW" altLang="zh-TW" sz="1800" b="0" dirty="0">
                <a:solidFill>
                  <a:schemeClr val="tx1"/>
                </a:solidFill>
                <a:latin typeface="Times New Roman" pitchFamily="18" charset="0"/>
                <a:ea typeface="標楷體" pitchFamily="65" charset="-120"/>
              </a:rPr>
              <a:t>天上透出了水晶的光鮮</a:t>
            </a:r>
          </a:p>
          <a:p>
            <a:pPr marL="0" indent="0">
              <a:buNone/>
            </a:pPr>
            <a:r>
              <a:rPr kumimoji="1" lang="zh-TW" altLang="zh-TW" sz="1800" b="0" dirty="0">
                <a:solidFill>
                  <a:schemeClr val="tx1"/>
                </a:solidFill>
                <a:latin typeface="Times New Roman" pitchFamily="18" charset="0"/>
                <a:ea typeface="標楷體" pitchFamily="65" charset="-120"/>
              </a:rPr>
              <a:t>你是我的生命的暖陽</a:t>
            </a:r>
          </a:p>
          <a:p>
            <a:pPr marL="0" indent="0">
              <a:buNone/>
            </a:pPr>
            <a:r>
              <a:rPr kumimoji="1" lang="zh-TW" altLang="zh-TW" sz="1800" b="0" dirty="0">
                <a:solidFill>
                  <a:schemeClr val="tx1"/>
                </a:solidFill>
                <a:latin typeface="Times New Roman" pitchFamily="18" charset="0"/>
                <a:ea typeface="標楷體" pitchFamily="65" charset="-120"/>
              </a:rPr>
              <a:t>山嶺的高亢與流水齊聲歌唱</a:t>
            </a:r>
          </a:p>
          <a:p>
            <a:pPr marL="0" indent="0">
              <a:buNone/>
            </a:pPr>
            <a:r>
              <a:rPr kumimoji="1" lang="en-US" altLang="zh-TW" sz="1800" b="0" dirty="0">
                <a:solidFill>
                  <a:schemeClr val="tx1"/>
                </a:solidFill>
                <a:latin typeface="Times New Roman" pitchFamily="18" charset="0"/>
                <a:ea typeface="標楷體" pitchFamily="65" charset="-120"/>
              </a:rPr>
              <a:t> </a:t>
            </a:r>
            <a:endParaRPr kumimoji="1" lang="en-US" altLang="zh-TW" sz="1800" b="0" dirty="0" smtClean="0">
              <a:solidFill>
                <a:schemeClr val="tx1"/>
              </a:solidFill>
              <a:latin typeface="Times New Roman" pitchFamily="18" charset="0"/>
              <a:ea typeface="標楷體" pitchFamily="65" charset="-120"/>
            </a:endParaRPr>
          </a:p>
          <a:p>
            <a:pPr marL="0" indent="0">
              <a:buNone/>
            </a:pPr>
            <a:endParaRPr kumimoji="1" lang="zh-TW" altLang="zh-TW" sz="1800" b="0" dirty="0">
              <a:solidFill>
                <a:schemeClr val="tx1"/>
              </a:solidFill>
              <a:latin typeface="Times New Roman" pitchFamily="18" charset="0"/>
              <a:ea typeface="標楷體" pitchFamily="65" charset="-120"/>
            </a:endParaRPr>
          </a:p>
        </p:txBody>
      </p:sp>
      <p:pic>
        <p:nvPicPr>
          <p:cNvPr id="307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138"/>
          <a:stretch/>
        </p:blipFill>
        <p:spPr bwMode="auto">
          <a:xfrm>
            <a:off x="3416299" y="3416340"/>
            <a:ext cx="5727701" cy="302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550722"/>
      </p:ext>
    </p:extLst>
  </p:cSld>
  <p:clrMapOvr>
    <a:masterClrMapping/>
  </p:clrMapOvr>
  <p:transition advClick="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smtClean="0"/>
              <a:t>2-3-3</a:t>
            </a:r>
            <a:r>
              <a:rPr lang="zh-TW" altLang="en-US" dirty="0" smtClean="0"/>
              <a:t>　新聞稿</a:t>
            </a: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人工智慧</a:t>
            </a:r>
            <a:r>
              <a:rPr kumimoji="1" lang="zh-TW" altLang="zh-TW" sz="2400" b="0" dirty="0">
                <a:solidFill>
                  <a:schemeClr val="tx1"/>
                </a:solidFill>
                <a:latin typeface="Times New Roman" pitchFamily="18" charset="0"/>
                <a:ea typeface="標楷體" pitchFamily="65" charset="-120"/>
              </a:rPr>
              <a:t>在文學上的表現，不只可以應用於聊天或是寫</a:t>
            </a:r>
            <a:r>
              <a:rPr kumimoji="1" lang="zh-TW" altLang="zh-TW" sz="2400" b="0" dirty="0" smtClean="0">
                <a:solidFill>
                  <a:schemeClr val="tx1"/>
                </a:solidFill>
                <a:latin typeface="Times New Roman" pitchFamily="18" charset="0"/>
                <a:ea typeface="標楷體" pitchFamily="65" charset="-120"/>
              </a:rPr>
              <a:t>詩而已</a:t>
            </a:r>
            <a:r>
              <a:rPr kumimoji="1" lang="zh-TW" altLang="zh-TW" sz="2400" b="0" dirty="0">
                <a:solidFill>
                  <a:schemeClr val="tx1"/>
                </a:solidFill>
                <a:latin typeface="Times New Roman" pitchFamily="18" charset="0"/>
                <a:ea typeface="標楷體" pitchFamily="65" charset="-120"/>
              </a:rPr>
              <a:t>，這項技術已經可以應用在產業界了，尤其是新聞界</a:t>
            </a:r>
            <a:r>
              <a:rPr kumimoji="1" lang="zh-TW" altLang="zh-TW" sz="2400" b="0" dirty="0" smtClean="0">
                <a:solidFill>
                  <a:schemeClr val="tx1"/>
                </a:solidFill>
                <a:latin typeface="Times New Roman" pitchFamily="18" charset="0"/>
                <a:ea typeface="標楷體" pitchFamily="65" charset="-120"/>
              </a:rPr>
              <a:t>，人工智慧</a:t>
            </a:r>
            <a:r>
              <a:rPr kumimoji="1" lang="zh-TW" altLang="zh-TW" sz="2400" b="0" dirty="0">
                <a:solidFill>
                  <a:schemeClr val="tx1"/>
                </a:solidFill>
                <a:latin typeface="Times New Roman" pitchFamily="18" charset="0"/>
                <a:ea typeface="標楷體" pitchFamily="65" charset="-120"/>
              </a:rPr>
              <a:t>的技術，已經可以自動幫人們寫新聞稿</a:t>
            </a:r>
            <a:r>
              <a:rPr kumimoji="1" lang="zh-TW" altLang="zh-TW" sz="2400" b="0" dirty="0" smtClean="0">
                <a:solidFill>
                  <a:schemeClr val="tx1"/>
                </a:solidFill>
                <a:latin typeface="Times New Roman" pitchFamily="18" charset="0"/>
                <a:ea typeface="標楷體" pitchFamily="65" charset="-120"/>
              </a:rPr>
              <a:t>了</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lvl="1" indent="0">
              <a:lnSpc>
                <a:spcPct val="100000"/>
              </a:lnSpc>
              <a:spcBef>
                <a:spcPts val="600"/>
              </a:spcBef>
              <a:spcAft>
                <a:spcPct val="0"/>
              </a:spcAft>
              <a:buNone/>
            </a:pPr>
            <a:r>
              <a:rPr lang="en-US" altLang="zh-TW" sz="2400" dirty="0"/>
              <a:t>	</a:t>
            </a:r>
            <a:r>
              <a:rPr lang="zh-TW" altLang="en-US" sz="2400" dirty="0" smtClean="0"/>
              <a:t>這</a:t>
            </a:r>
            <a:r>
              <a:rPr lang="zh-TW" altLang="en-US" sz="2400" dirty="0"/>
              <a:t>項技術已經有幾家新聞公司已經開始使用，例如</a:t>
            </a:r>
            <a:r>
              <a:rPr lang="en-US" altLang="zh-TW" sz="2400" dirty="0"/>
              <a:t>:</a:t>
            </a:r>
            <a:r>
              <a:rPr lang="zh-TW" altLang="en-US" sz="2400" dirty="0"/>
              <a:t>美國知名報社</a:t>
            </a:r>
            <a:r>
              <a:rPr lang="en-US" altLang="zh-TW" sz="2400" dirty="0"/>
              <a:t>&lt;</a:t>
            </a:r>
            <a:r>
              <a:rPr lang="zh-TW" altLang="en-US" sz="2400" dirty="0"/>
              <a:t>華盛頓郵報</a:t>
            </a:r>
            <a:r>
              <a:rPr lang="en-US" altLang="zh-TW" sz="2400" dirty="0"/>
              <a:t>&gt;</a:t>
            </a:r>
            <a:r>
              <a:rPr lang="zh-TW" altLang="en-US" sz="2400" dirty="0"/>
              <a:t>在</a:t>
            </a:r>
            <a:r>
              <a:rPr lang="en-US" altLang="zh-TW" sz="2400" dirty="0"/>
              <a:t>2016</a:t>
            </a:r>
            <a:r>
              <a:rPr lang="zh-TW" altLang="en-US" sz="2400" dirty="0"/>
              <a:t>年使用寫稿機器人</a:t>
            </a:r>
            <a:r>
              <a:rPr lang="en-US" altLang="zh-TW" sz="2400" dirty="0" err="1"/>
              <a:t>Heliograf</a:t>
            </a:r>
            <a:r>
              <a:rPr lang="zh-TW" altLang="en-US" sz="2400" dirty="0"/>
              <a:t>來分析整理里約奧運的數據，並將訊息放到制式的新聞模板裡，然後做成新聞稿；瑞士媒體巨擘</a:t>
            </a:r>
            <a:r>
              <a:rPr lang="en-US" altLang="zh-TW" sz="2400" dirty="0" err="1"/>
              <a:t>Tamedia</a:t>
            </a:r>
            <a:r>
              <a:rPr lang="zh-TW" altLang="en-US" sz="2400" dirty="0"/>
              <a:t>在瑞士選舉時，利用</a:t>
            </a:r>
            <a:r>
              <a:rPr lang="en-US" altLang="zh-TW" sz="2400" dirty="0"/>
              <a:t>Tobi</a:t>
            </a:r>
            <a:r>
              <a:rPr lang="zh-TW" altLang="en-US" sz="2400" dirty="0"/>
              <a:t>機器人在僅僅五分鐘的時間內就生產了大約四萬篇有關選舉的新聞。</a:t>
            </a:r>
          </a:p>
          <a:p>
            <a:pPr>
              <a:spcBef>
                <a:spcPts val="600"/>
              </a:spcBef>
              <a:buNone/>
            </a:pPr>
            <a:endParaRPr kumimoji="1" lang="zh-TW" altLang="en-US" sz="2400" b="0" dirty="0">
              <a:solidFill>
                <a:schemeClr val="tx1"/>
              </a:solidFill>
              <a:latin typeface="Times New Roman" pitchFamily="18" charset="0"/>
              <a:ea typeface="標楷體" pitchFamily="65" charset="-120"/>
            </a:endParaRPr>
          </a:p>
        </p:txBody>
      </p:sp>
      <p:grpSp>
        <p:nvGrpSpPr>
          <p:cNvPr id="3" name="群組 2"/>
          <p:cNvGrpSpPr/>
          <p:nvPr/>
        </p:nvGrpSpPr>
        <p:grpSpPr>
          <a:xfrm>
            <a:off x="5371834" y="5032475"/>
            <a:ext cx="3339029" cy="1289777"/>
            <a:chOff x="5371834" y="5032475"/>
            <a:chExt cx="3339029" cy="1289777"/>
          </a:xfrm>
        </p:grpSpPr>
        <p:pic>
          <p:nvPicPr>
            <p:cNvPr id="4"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1834" y="5032475"/>
              <a:ext cx="3339029" cy="1289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765617" y="5634216"/>
              <a:ext cx="539934" cy="5399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81270144"/>
      </p:ext>
    </p:extLst>
  </p:cSld>
  <p:clrMapOvr>
    <a:masterClrMapping/>
  </p:clrMapOvr>
  <p:transition advClick="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2-4</a:t>
            </a:r>
            <a:r>
              <a:rPr lang="zh-TW" altLang="en-US" dirty="0" smtClean="0"/>
              <a:t>　推薦系統</a:t>
            </a:r>
            <a:endParaRPr lang="zh-TW" altLang="en-US" dirty="0"/>
          </a:p>
        </p:txBody>
      </p:sp>
      <p:sp>
        <p:nvSpPr>
          <p:cNvPr id="2" name="內容版面配置區 1"/>
          <p:cNvSpPr>
            <a:spLocks noGrp="1"/>
          </p:cNvSpPr>
          <p:nvPr>
            <p:ph idx="1"/>
          </p:nvPr>
        </p:nvSpPr>
        <p:spPr/>
        <p:txBody>
          <a:bodyPr/>
          <a:lstStyle/>
          <a:p>
            <a:pPr lvl="1" indent="720725">
              <a:lnSpc>
                <a:spcPct val="150000"/>
              </a:lnSpc>
              <a:spcBef>
                <a:spcPts val="600"/>
              </a:spcBef>
              <a:buNone/>
            </a:pPr>
            <a:r>
              <a:rPr kumimoji="1" lang="zh-TW" altLang="zh-TW" sz="2400" b="0" dirty="0" smtClean="0">
                <a:solidFill>
                  <a:schemeClr val="tx1"/>
                </a:solidFill>
                <a:latin typeface="Times New Roman" pitchFamily="18" charset="0"/>
                <a:ea typeface="標楷體" pitchFamily="65" charset="-120"/>
              </a:rPr>
              <a:t>推薦</a:t>
            </a:r>
            <a:r>
              <a:rPr kumimoji="1" lang="zh-TW" altLang="zh-TW" sz="2400" b="0" dirty="0">
                <a:solidFill>
                  <a:schemeClr val="tx1"/>
                </a:solidFill>
                <a:latin typeface="Times New Roman" pitchFamily="18" charset="0"/>
                <a:ea typeface="標楷體" pitchFamily="65" charset="-120"/>
              </a:rPr>
              <a:t>系統在現今的生活中隨處可見，舉例來說，我們</a:t>
            </a:r>
            <a:r>
              <a:rPr kumimoji="1" lang="zh-TW" altLang="zh-TW" sz="2400" b="0" dirty="0" smtClean="0">
                <a:solidFill>
                  <a:schemeClr val="tx1"/>
                </a:solidFill>
                <a:latin typeface="Times New Roman" pitchFamily="18" charset="0"/>
                <a:ea typeface="標楷體" pitchFamily="65" charset="-120"/>
              </a:rPr>
              <a:t>每天上</a:t>
            </a:r>
            <a:r>
              <a:rPr kumimoji="1" lang="en-US" altLang="zh-TW" sz="2400" b="0" dirty="0">
                <a:solidFill>
                  <a:schemeClr val="tx1"/>
                </a:solidFill>
                <a:latin typeface="Times New Roman" pitchFamily="18" charset="0"/>
                <a:ea typeface="標楷體" pitchFamily="65" charset="-120"/>
              </a:rPr>
              <a:t>FB</a:t>
            </a:r>
            <a:r>
              <a:rPr kumimoji="1" lang="zh-TW" altLang="zh-TW" sz="2400" b="0" dirty="0">
                <a:solidFill>
                  <a:schemeClr val="tx1"/>
                </a:solidFill>
                <a:latin typeface="Times New Roman" pitchFamily="18" charset="0"/>
                <a:ea typeface="標楷體" pitchFamily="65" charset="-120"/>
              </a:rPr>
              <a:t>看粉絲團、在</a:t>
            </a:r>
            <a:r>
              <a:rPr kumimoji="1" lang="en-US" altLang="zh-TW" sz="2400" b="0" dirty="0">
                <a:solidFill>
                  <a:schemeClr val="tx1"/>
                </a:solidFill>
                <a:latin typeface="Times New Roman" pitchFamily="18" charset="0"/>
                <a:ea typeface="標楷體" pitchFamily="65" charset="-120"/>
              </a:rPr>
              <a:t>YouTube</a:t>
            </a:r>
            <a:r>
              <a:rPr kumimoji="1" lang="zh-TW" altLang="zh-TW" sz="2400" b="0" dirty="0">
                <a:solidFill>
                  <a:schemeClr val="tx1"/>
                </a:solidFill>
                <a:latin typeface="Times New Roman" pitchFamily="18" charset="0"/>
                <a:ea typeface="標楷體" pitchFamily="65" charset="-120"/>
              </a:rPr>
              <a:t>上看影片、去電影網站上評分</a:t>
            </a:r>
            <a:r>
              <a:rPr kumimoji="1" lang="zh-TW" altLang="zh-TW" sz="2400" b="0" dirty="0" smtClean="0">
                <a:solidFill>
                  <a:schemeClr val="tx1"/>
                </a:solidFill>
                <a:latin typeface="Times New Roman" pitchFamily="18" charset="0"/>
                <a:ea typeface="標楷體" pitchFamily="65" charset="-120"/>
              </a:rPr>
              <a:t>電影</a:t>
            </a:r>
            <a:r>
              <a:rPr kumimoji="1" lang="zh-TW" altLang="zh-TW" sz="2400" b="0" dirty="0">
                <a:solidFill>
                  <a:schemeClr val="tx1"/>
                </a:solidFill>
                <a:latin typeface="Times New Roman" pitchFamily="18" charset="0"/>
                <a:ea typeface="標楷體" pitchFamily="65" charset="-120"/>
              </a:rPr>
              <a:t>，在看完後被推薦下一個新聞、商品或影片繼續觀看，</a:t>
            </a:r>
            <a:r>
              <a:rPr kumimoji="1" lang="zh-TW" altLang="zh-TW" sz="2400" b="0" dirty="0" smtClean="0">
                <a:solidFill>
                  <a:schemeClr val="tx1"/>
                </a:solidFill>
                <a:latin typeface="Times New Roman" pitchFamily="18" charset="0"/>
                <a:ea typeface="標楷體" pitchFamily="65" charset="-120"/>
              </a:rPr>
              <a:t>這其實</a:t>
            </a:r>
            <a:r>
              <a:rPr kumimoji="1" lang="zh-TW" altLang="zh-TW" sz="2400" b="0" dirty="0">
                <a:solidFill>
                  <a:schemeClr val="tx1"/>
                </a:solidFill>
                <a:latin typeface="Times New Roman" pitchFamily="18" charset="0"/>
                <a:ea typeface="標楷體" pitchFamily="65" charset="-120"/>
              </a:rPr>
              <a:t>就是在預測用戶可能會喜歡的東西</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endParaRPr lang="zh-TW" altLang="en-US" dirty="0"/>
          </a:p>
        </p:txBody>
      </p:sp>
    </p:spTree>
    <p:extLst>
      <p:ext uri="{BB962C8B-B14F-4D97-AF65-F5344CB8AC3E}">
        <p14:creationId xmlns:p14="http://schemas.microsoft.com/office/powerpoint/2010/main" val="449815655"/>
      </p:ext>
    </p:extLst>
  </p:cSld>
  <p:clrMapOvr>
    <a:masterClrMapping/>
  </p:clrMapOvr>
  <p:transition advClick="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4813" y="1276216"/>
            <a:ext cx="6730401" cy="5076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3038000"/>
      </p:ext>
    </p:extLst>
  </p:cSld>
  <p:clrMapOvr>
    <a:masterClrMapping/>
  </p:clrMapOvr>
  <p:transition advClick="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179388" y="1341438"/>
            <a:ext cx="8281218" cy="5040312"/>
          </a:xfrm>
        </p:spPr>
        <p:txBody>
          <a:bodyPr/>
          <a:lstStyle/>
          <a:p>
            <a:pPr>
              <a:buNone/>
            </a:pPr>
            <a:r>
              <a:rPr lang="en-US" altLang="zh-TW" dirty="0" smtClean="0"/>
              <a:t>2-4-1</a:t>
            </a:r>
            <a:r>
              <a:rPr lang="zh-TW" altLang="en-US" dirty="0" smtClean="0"/>
              <a:t>　基於內容的推薦</a:t>
            </a: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最早</a:t>
            </a:r>
            <a:r>
              <a:rPr kumimoji="1" lang="zh-TW" altLang="zh-TW" sz="2400" b="0" dirty="0">
                <a:solidFill>
                  <a:schemeClr val="tx1"/>
                </a:solidFill>
                <a:latin typeface="Times New Roman" pitchFamily="18" charset="0"/>
                <a:ea typeface="標楷體" pitchFamily="65" charset="-120"/>
              </a:rPr>
              <a:t>被使用的推薦方法為基於內容的推薦，它稱為</a:t>
            </a:r>
            <a:r>
              <a:rPr kumimoji="1" lang="en-US" altLang="zh-TW" sz="2400" b="0" dirty="0">
                <a:solidFill>
                  <a:schemeClr val="tx1"/>
                </a:solidFill>
                <a:latin typeface="Times New Roman" pitchFamily="18" charset="0"/>
                <a:ea typeface="標楷體" pitchFamily="65" charset="-120"/>
              </a:rPr>
              <a:t> </a:t>
            </a:r>
            <a:endParaRPr kumimoji="1" lang="en-US" altLang="zh-TW" sz="2400" b="0" dirty="0" smtClean="0">
              <a:solidFill>
                <a:schemeClr val="tx1"/>
              </a:solidFill>
              <a:latin typeface="Times New Roman" pitchFamily="18" charset="0"/>
              <a:ea typeface="標楷體" pitchFamily="65" charset="-120"/>
            </a:endParaRPr>
          </a:p>
          <a:p>
            <a:pPr>
              <a:spcBef>
                <a:spcPts val="600"/>
              </a:spcBef>
              <a:buNone/>
            </a:pPr>
            <a:r>
              <a:rPr kumimoji="1" lang="en-US" altLang="zh-TW" sz="2400" b="0" dirty="0" smtClean="0">
                <a:solidFill>
                  <a:schemeClr val="tx1"/>
                </a:solidFill>
                <a:latin typeface="Times New Roman" pitchFamily="18" charset="0"/>
                <a:ea typeface="標楷體" pitchFamily="65" charset="-120"/>
              </a:rPr>
              <a:t>content-based</a:t>
            </a:r>
            <a:r>
              <a:rPr kumimoji="1" lang="zh-TW" altLang="zh-TW" sz="2400" b="0" dirty="0">
                <a:solidFill>
                  <a:schemeClr val="tx1"/>
                </a:solidFill>
                <a:latin typeface="Times New Roman" pitchFamily="18" charset="0"/>
                <a:ea typeface="標楷體" pitchFamily="65" charset="-120"/>
              </a:rPr>
              <a:t>的方法</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基於</a:t>
            </a:r>
            <a:r>
              <a:rPr kumimoji="1" lang="zh-TW" altLang="zh-TW" sz="2400" b="0" dirty="0">
                <a:solidFill>
                  <a:schemeClr val="tx1"/>
                </a:solidFill>
                <a:latin typeface="Times New Roman" pitchFamily="18" charset="0"/>
                <a:ea typeface="標楷體" pitchFamily="65" charset="-120"/>
              </a:rPr>
              <a:t>內容的推薦，乃是根據用戶過去喜歡的商品</a:t>
            </a:r>
            <a:r>
              <a:rPr kumimoji="1" lang="en-US" altLang="zh-TW" sz="2400" b="0" dirty="0">
                <a:solidFill>
                  <a:schemeClr val="tx1"/>
                </a:solidFill>
                <a:latin typeface="Times New Roman" pitchFamily="18" charset="0"/>
                <a:ea typeface="標楷體" pitchFamily="65" charset="-120"/>
              </a:rPr>
              <a:t>(item)</a:t>
            </a:r>
            <a:r>
              <a:rPr kumimoji="1" lang="zh-TW" altLang="zh-TW" sz="2400" b="0" dirty="0" smtClean="0">
                <a:solidFill>
                  <a:schemeClr val="tx1"/>
                </a:solidFill>
                <a:latin typeface="Times New Roman" pitchFamily="18" charset="0"/>
                <a:ea typeface="標楷體" pitchFamily="65" charset="-120"/>
              </a:rPr>
              <a:t>，並</a:t>
            </a:r>
            <a:r>
              <a:rPr kumimoji="1" lang="zh-TW" altLang="zh-TW" sz="2400" b="0" dirty="0">
                <a:solidFill>
                  <a:schemeClr val="tx1"/>
                </a:solidFill>
                <a:latin typeface="Times New Roman" pitchFamily="18" charset="0"/>
                <a:ea typeface="標楷體" pitchFamily="65" charset="-120"/>
              </a:rPr>
              <a:t>從中分析這些被喜歡的商品特徵再去找沒買過的商品中</a:t>
            </a:r>
            <a:r>
              <a:rPr kumimoji="1" lang="zh-TW" altLang="zh-TW" sz="2400" b="0" dirty="0" smtClean="0">
                <a:solidFill>
                  <a:schemeClr val="tx1"/>
                </a:solidFill>
                <a:latin typeface="Times New Roman" pitchFamily="18" charset="0"/>
                <a:ea typeface="標楷體" pitchFamily="65" charset="-120"/>
              </a:rPr>
              <a:t>與之</a:t>
            </a:r>
            <a:r>
              <a:rPr kumimoji="1" lang="zh-TW" altLang="zh-TW" sz="2400" b="0" dirty="0">
                <a:solidFill>
                  <a:schemeClr val="tx1"/>
                </a:solidFill>
                <a:latin typeface="Times New Roman" pitchFamily="18" charset="0"/>
                <a:ea typeface="標楷體" pitchFamily="65" charset="-120"/>
              </a:rPr>
              <a:t>最相似的特徵商品</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這</a:t>
            </a:r>
            <a:r>
              <a:rPr kumimoji="1" lang="zh-TW" altLang="zh-TW" sz="2400" b="0" dirty="0">
                <a:solidFill>
                  <a:schemeClr val="tx1"/>
                </a:solidFill>
                <a:latin typeface="Times New Roman" pitchFamily="18" charset="0"/>
                <a:ea typeface="標楷體" pitchFamily="65" charset="-120"/>
              </a:rPr>
              <a:t>種方法稱為「基於商品的推薦」或是「基於內容的推薦」</a:t>
            </a: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Content-Based)</a:t>
            </a:r>
            <a:r>
              <a:rPr kumimoji="1" lang="zh-TW" altLang="zh-TW" sz="2400" b="0" dirty="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631012273"/>
      </p:ext>
    </p:extLst>
  </p:cSld>
  <p:clrMapOvr>
    <a:masterClrMapping/>
  </p:clrMapOvr>
  <p:transition advClick="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p:cNvSpPr>
            <a:spLocks noGrp="1"/>
          </p:cNvSpPr>
          <p:nvPr>
            <p:ph type="title"/>
          </p:nvPr>
        </p:nvSpPr>
        <p:spPr/>
        <p:txBody>
          <a:bodyPr/>
          <a:lstStyle/>
          <a:p>
            <a:endParaRPr lang="zh-TW" altLang="en-US"/>
          </a:p>
        </p:txBody>
      </p:sp>
      <p:sp>
        <p:nvSpPr>
          <p:cNvPr id="9" name="內容版面配置區 8"/>
          <p:cNvSpPr>
            <a:spLocks noGrp="1"/>
          </p:cNvSpPr>
          <p:nvPr>
            <p:ph idx="1"/>
          </p:nvPr>
        </p:nvSpPr>
        <p:spPr/>
        <p:txBody>
          <a:bodyPr/>
          <a:lstStyle/>
          <a:p>
            <a:pPr marL="0" indent="0">
              <a:buNone/>
            </a:pPr>
            <a:endParaRPr lang="zh-TW" altLang="en-US" dirty="0"/>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400" y="1544855"/>
            <a:ext cx="6681918" cy="4705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2970766"/>
      </p:ext>
    </p:extLst>
  </p:cSld>
  <p:clrMapOvr>
    <a:masterClrMapping/>
  </p:clrMapOvr>
  <p:transition advClick="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5" name="內容版面配置區 4"/>
          <p:cNvSpPr>
            <a:spLocks noGrp="1"/>
          </p:cNvSpPr>
          <p:nvPr>
            <p:ph idx="1"/>
          </p:nvPr>
        </p:nvSpPr>
        <p:spPr/>
        <p:txBody>
          <a:bodyPr/>
          <a:lstStyle/>
          <a:p>
            <a:pPr marL="0" indent="0">
              <a:buNone/>
            </a:pPr>
            <a:endParaRPr lang="zh-TW" altLang="en-US" dirty="0"/>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800" y="1155405"/>
            <a:ext cx="7048500" cy="518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7190684"/>
      </p:ext>
    </p:extLst>
  </p:cSld>
  <p:clrMapOvr>
    <a:masterClrMapping/>
  </p:clrMapOvr>
  <p:transition advClick="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smtClean="0"/>
              <a:t>2-4-2</a:t>
            </a:r>
            <a:r>
              <a:rPr lang="zh-TW" altLang="en-US" dirty="0" smtClean="0"/>
              <a:t>　基於熱門度的推薦</a:t>
            </a: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對</a:t>
            </a:r>
            <a:r>
              <a:rPr kumimoji="1" lang="zh-TW" altLang="zh-TW" sz="2400" b="0" dirty="0">
                <a:solidFill>
                  <a:schemeClr val="tx1"/>
                </a:solidFill>
                <a:latin typeface="Times New Roman" pitchFamily="18" charset="0"/>
                <a:ea typeface="標楷體" pitchFamily="65" charset="-120"/>
              </a:rPr>
              <a:t>一個新的使用者而言，推薦系統並無該使用者的購物</a:t>
            </a:r>
            <a:r>
              <a:rPr kumimoji="1" lang="zh-TW" altLang="zh-TW" sz="2400" b="0" dirty="0" smtClean="0">
                <a:solidFill>
                  <a:schemeClr val="tx1"/>
                </a:solidFill>
                <a:latin typeface="Times New Roman" pitchFamily="18" charset="0"/>
                <a:ea typeface="標楷體" pitchFamily="65" charset="-120"/>
              </a:rPr>
              <a:t>或是</a:t>
            </a:r>
            <a:r>
              <a:rPr kumimoji="1" lang="zh-TW" altLang="zh-TW" sz="2400" b="0" dirty="0">
                <a:solidFill>
                  <a:schemeClr val="tx1"/>
                </a:solidFill>
                <a:latin typeface="Times New Roman" pitchFamily="18" charset="0"/>
                <a:ea typeface="標楷體" pitchFamily="65" charset="-120"/>
              </a:rPr>
              <a:t>瀏覽紀錄，所以我們並沒有辦法對於空白資料的使用者</a:t>
            </a:r>
            <a:r>
              <a:rPr kumimoji="1" lang="zh-TW" altLang="zh-TW" sz="2400" b="0" dirty="0" smtClean="0">
                <a:solidFill>
                  <a:schemeClr val="tx1"/>
                </a:solidFill>
                <a:latin typeface="Times New Roman" pitchFamily="18" charset="0"/>
                <a:ea typeface="標楷體" pitchFamily="65" charset="-120"/>
              </a:rPr>
              <a:t>進行</a:t>
            </a:r>
            <a:r>
              <a:rPr kumimoji="1" lang="zh-TW" altLang="zh-TW" sz="2400" b="0" dirty="0">
                <a:solidFill>
                  <a:schemeClr val="tx1"/>
                </a:solidFill>
                <a:latin typeface="Times New Roman" pitchFamily="18" charset="0"/>
                <a:ea typeface="標楷體" pitchFamily="65" charset="-120"/>
              </a:rPr>
              <a:t>合適的推薦，也就是我們無法用上面提到的「基於內容</a:t>
            </a:r>
            <a:r>
              <a:rPr kumimoji="1" lang="zh-TW" altLang="zh-TW" sz="2400" b="0" dirty="0" smtClean="0">
                <a:solidFill>
                  <a:schemeClr val="tx1"/>
                </a:solidFill>
                <a:latin typeface="Times New Roman" pitchFamily="18" charset="0"/>
                <a:ea typeface="標楷體" pitchFamily="65" charset="-120"/>
              </a:rPr>
              <a:t>的推薦</a:t>
            </a:r>
            <a:r>
              <a:rPr kumimoji="1" lang="zh-TW" altLang="zh-TW" sz="2400" b="0" dirty="0">
                <a:solidFill>
                  <a:schemeClr val="tx1"/>
                </a:solidFill>
                <a:latin typeface="Times New Roman" pitchFamily="18" charset="0"/>
                <a:ea typeface="標楷體" pitchFamily="65" charset="-120"/>
              </a:rPr>
              <a:t>」</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這</a:t>
            </a:r>
            <a:r>
              <a:rPr kumimoji="1" lang="zh-TW" altLang="zh-TW" sz="2400" b="0" dirty="0">
                <a:solidFill>
                  <a:schemeClr val="tx1"/>
                </a:solidFill>
                <a:latin typeface="Times New Roman" pitchFamily="18" charset="0"/>
                <a:ea typeface="標楷體" pitchFamily="65" charset="-120"/>
              </a:rPr>
              <a:t>時，推薦系統便可使用「基於熱門度的推薦」這種</a:t>
            </a:r>
            <a:r>
              <a:rPr kumimoji="1" lang="zh-TW" altLang="zh-TW" sz="2400" b="0" dirty="0" smtClean="0">
                <a:solidFill>
                  <a:schemeClr val="tx1"/>
                </a:solidFill>
                <a:latin typeface="Times New Roman" pitchFamily="18" charset="0"/>
                <a:ea typeface="標楷體" pitchFamily="65" charset="-120"/>
              </a:rPr>
              <a:t>方法來</a:t>
            </a:r>
            <a:r>
              <a:rPr kumimoji="1" lang="zh-TW" altLang="zh-TW" sz="2400" b="0" dirty="0">
                <a:solidFill>
                  <a:schemeClr val="tx1"/>
                </a:solidFill>
                <a:latin typeface="Times New Roman" pitchFamily="18" charset="0"/>
                <a:ea typeface="標楷體" pitchFamily="65" charset="-120"/>
              </a:rPr>
              <a:t>將商品推薦給新用戶。</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631012273"/>
      </p:ext>
    </p:extLst>
  </p:cSld>
  <p:clrMapOvr>
    <a:masterClrMapping/>
  </p:clrMapOvr>
  <p:transition advClick="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endParaRPr lang="zh-TW" altLang="en-US" dirty="0"/>
          </a:p>
        </p:txBody>
      </p:sp>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0900" y="1512095"/>
            <a:ext cx="6946900" cy="4621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7976212"/>
      </p:ext>
    </p:extLst>
  </p:cSld>
  <p:clrMapOvr>
    <a:masterClrMapping/>
  </p:clrMapOvr>
  <p:transition advClick="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2" name="內容版面配置區 1"/>
          <p:cNvSpPr>
            <a:spLocks noGrp="1"/>
          </p:cNvSpPr>
          <p:nvPr>
            <p:ph idx="1"/>
          </p:nvPr>
        </p:nvSpPr>
        <p:spPr/>
        <p:txBody>
          <a:bodyPr/>
          <a:lstStyle/>
          <a:p>
            <a:pPr>
              <a:buNone/>
            </a:pPr>
            <a:r>
              <a:rPr lang="en-US" altLang="zh-TW" dirty="0" smtClean="0"/>
              <a:t>2-4-3</a:t>
            </a:r>
            <a:r>
              <a:rPr lang="zh-TW" altLang="en-US" dirty="0" smtClean="0"/>
              <a:t>　協同過濾</a:t>
            </a: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在</a:t>
            </a:r>
            <a:r>
              <a:rPr kumimoji="1" lang="zh-TW" altLang="zh-TW" sz="2400" b="0" dirty="0">
                <a:solidFill>
                  <a:schemeClr val="tx1"/>
                </a:solidFill>
                <a:latin typeface="Times New Roman" pitchFamily="18" charset="0"/>
                <a:ea typeface="標楷體" pitchFamily="65" charset="-120"/>
              </a:rPr>
              <a:t>同樣都擁有用戶的歷史購物紀錄的條件下，我們除了</a:t>
            </a:r>
            <a:r>
              <a:rPr kumimoji="1" lang="zh-TW" altLang="zh-TW" sz="2400" b="0" dirty="0" smtClean="0">
                <a:solidFill>
                  <a:schemeClr val="tx1"/>
                </a:solidFill>
                <a:latin typeface="Times New Roman" pitchFamily="18" charset="0"/>
                <a:ea typeface="標楷體" pitchFamily="65" charset="-120"/>
              </a:rPr>
              <a:t>採用</a:t>
            </a:r>
            <a:r>
              <a:rPr kumimoji="1" lang="zh-TW" altLang="zh-TW" sz="2400" b="0" dirty="0">
                <a:solidFill>
                  <a:schemeClr val="tx1"/>
                </a:solidFill>
                <a:latin typeface="Times New Roman" pitchFamily="18" charset="0"/>
                <a:ea typeface="標楷體" pitchFamily="65" charset="-120"/>
              </a:rPr>
              <a:t>「基於內容的推薦」的方法外，也可以採用「協同過濾</a:t>
            </a:r>
            <a:r>
              <a:rPr kumimoji="1" lang="zh-TW" altLang="zh-TW" sz="2400" b="0" dirty="0" smtClean="0">
                <a:solidFill>
                  <a:schemeClr val="tx1"/>
                </a:solidFill>
                <a:latin typeface="Times New Roman" pitchFamily="18" charset="0"/>
                <a:ea typeface="標楷體" pitchFamily="65" charset="-120"/>
              </a:rPr>
              <a:t>」的</a:t>
            </a:r>
            <a:r>
              <a:rPr kumimoji="1" lang="zh-TW" altLang="zh-TW" sz="2400" b="0" dirty="0">
                <a:solidFill>
                  <a:schemeClr val="tx1"/>
                </a:solidFill>
                <a:latin typeface="Times New Roman" pitchFamily="18" charset="0"/>
                <a:ea typeface="標楷體" pitchFamily="65" charset="-120"/>
              </a:rPr>
              <a:t>方法對用戶進行推薦</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對於</a:t>
            </a:r>
            <a:r>
              <a:rPr kumimoji="1" lang="zh-TW" altLang="zh-TW" sz="2400" b="0" dirty="0">
                <a:solidFill>
                  <a:schemeClr val="tx1"/>
                </a:solidFill>
                <a:latin typeface="Times New Roman" pitchFamily="18" charset="0"/>
                <a:ea typeface="標楷體" pitchFamily="65" charset="-120"/>
              </a:rPr>
              <a:t>每位使用者而言，應該都會有許多與他購物習慣</a:t>
            </a:r>
            <a:r>
              <a:rPr kumimoji="1" lang="zh-TW" altLang="zh-TW" sz="2400" b="0" dirty="0" smtClean="0">
                <a:solidFill>
                  <a:schemeClr val="tx1"/>
                </a:solidFill>
                <a:latin typeface="Times New Roman" pitchFamily="18" charset="0"/>
                <a:ea typeface="標楷體" pitchFamily="65" charset="-120"/>
              </a:rPr>
              <a:t>相似的</a:t>
            </a:r>
            <a:r>
              <a:rPr kumimoji="1" lang="zh-TW" altLang="zh-TW" sz="2400" b="0" dirty="0">
                <a:solidFill>
                  <a:schemeClr val="tx1"/>
                </a:solidFill>
                <a:latin typeface="Times New Roman" pitchFamily="18" charset="0"/>
                <a:ea typeface="標楷體" pitchFamily="65" charset="-120"/>
              </a:rPr>
              <a:t>使用者，而協同過濾就是找出與該使用者購物習慣相似</a:t>
            </a:r>
            <a:r>
              <a:rPr kumimoji="1" lang="zh-TW" altLang="zh-TW" sz="2400" b="0" dirty="0" smtClean="0">
                <a:solidFill>
                  <a:schemeClr val="tx1"/>
                </a:solidFill>
                <a:latin typeface="Times New Roman" pitchFamily="18" charset="0"/>
                <a:ea typeface="標楷體" pitchFamily="65" charset="-120"/>
              </a:rPr>
              <a:t>的群體</a:t>
            </a:r>
            <a:r>
              <a:rPr kumimoji="1" lang="zh-TW" altLang="zh-TW" sz="2400" b="0" dirty="0">
                <a:solidFill>
                  <a:schemeClr val="tx1"/>
                </a:solidFill>
                <a:latin typeface="Times New Roman" pitchFamily="18" charset="0"/>
                <a:ea typeface="標楷體" pitchFamily="65" charset="-120"/>
              </a:rPr>
              <a:t>，並分析其偏好來預測該使用者的個人偏好，進而</a:t>
            </a:r>
            <a:r>
              <a:rPr kumimoji="1" lang="zh-TW" altLang="zh-TW" sz="2400" b="0" dirty="0" smtClean="0">
                <a:solidFill>
                  <a:schemeClr val="tx1"/>
                </a:solidFill>
                <a:latin typeface="Times New Roman" pitchFamily="18" charset="0"/>
                <a:ea typeface="標楷體" pitchFamily="65" charset="-120"/>
              </a:rPr>
              <a:t>達到個人化</a:t>
            </a:r>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過濾其他不適合</a:t>
            </a:r>
            <a:r>
              <a:rPr kumimoji="1" lang="en-US" altLang="zh-TW" sz="2400" b="0" dirty="0">
                <a:solidFill>
                  <a:schemeClr val="tx1"/>
                </a:solidFill>
                <a:latin typeface="Times New Roman" pitchFamily="18" charset="0"/>
                <a:ea typeface="標楷體" pitchFamily="65" charset="-120"/>
              </a:rPr>
              <a:t>)</a:t>
            </a:r>
            <a:r>
              <a:rPr kumimoji="1" lang="zh-TW" altLang="zh-TW" sz="2400" b="0" dirty="0">
                <a:solidFill>
                  <a:schemeClr val="tx1"/>
                </a:solidFill>
                <a:latin typeface="Times New Roman" pitchFamily="18" charset="0"/>
                <a:ea typeface="標楷體" pitchFamily="65" charset="-120"/>
              </a:rPr>
              <a:t>的推薦效果</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a:spcBef>
                <a:spcPts val="600"/>
              </a:spcBef>
              <a:buNone/>
            </a:pPr>
            <a:r>
              <a:rPr kumimoji="1" lang="en-US" altLang="zh-TW" sz="2400" b="0" dirty="0" smtClean="0">
                <a:solidFill>
                  <a:schemeClr val="tx1"/>
                </a:solidFill>
                <a:latin typeface="Times New Roman" pitchFamily="18" charset="0"/>
                <a:ea typeface="標楷體" pitchFamily="65" charset="-120"/>
              </a:rPr>
              <a:t>	</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299219939"/>
      </p:ext>
    </p:extLst>
  </p:cSld>
  <p:clrMapOvr>
    <a:masterClrMapping/>
  </p:clrMapOvr>
  <p:transition advClick="0">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lvl="1" indent="720725">
              <a:lnSpc>
                <a:spcPct val="100000"/>
              </a:lnSpc>
              <a:spcBef>
                <a:spcPts val="600"/>
              </a:spcBef>
              <a:buNone/>
            </a:pPr>
            <a:r>
              <a:rPr kumimoji="1" lang="zh-TW" altLang="en-US" sz="2400" b="0" dirty="0" smtClean="0">
                <a:solidFill>
                  <a:schemeClr val="tx1"/>
                </a:solidFill>
                <a:latin typeface="Times New Roman" pitchFamily="18" charset="0"/>
                <a:ea typeface="標楷體" pitchFamily="65" charset="-120"/>
              </a:rPr>
              <a:t>其中</a:t>
            </a:r>
            <a:r>
              <a:rPr kumimoji="1" lang="zh-TW" altLang="en-US" sz="2400" b="0" dirty="0">
                <a:solidFill>
                  <a:schemeClr val="tx1"/>
                </a:solidFill>
                <a:latin typeface="Times New Roman" pitchFamily="18" charset="0"/>
                <a:ea typeface="標楷體" pitchFamily="65" charset="-120"/>
              </a:rPr>
              <a:t>常見的方法有基於用戶的協同過濾</a:t>
            </a:r>
            <a:r>
              <a:rPr kumimoji="1" lang="en-US" altLang="zh-TW" sz="2400" b="0" dirty="0">
                <a:solidFill>
                  <a:schemeClr val="tx1"/>
                </a:solidFill>
                <a:latin typeface="Times New Roman" pitchFamily="18" charset="0"/>
                <a:ea typeface="標楷體" pitchFamily="65" charset="-120"/>
              </a:rPr>
              <a:t>(User-base </a:t>
            </a:r>
          </a:p>
          <a:p>
            <a:pPr>
              <a:spcBef>
                <a:spcPts val="600"/>
              </a:spcBef>
              <a:buNone/>
            </a:pPr>
            <a:r>
              <a:rPr kumimoji="1" lang="en-US" altLang="zh-TW" sz="2400" b="0" dirty="0">
                <a:solidFill>
                  <a:schemeClr val="tx1"/>
                </a:solidFill>
                <a:latin typeface="Times New Roman" pitchFamily="18" charset="0"/>
                <a:ea typeface="標楷體" pitchFamily="65" charset="-120"/>
              </a:rPr>
              <a:t>Collaborative Filtering )</a:t>
            </a:r>
            <a:r>
              <a:rPr kumimoji="1" lang="zh-TW" altLang="en-US" sz="2400" b="0" dirty="0">
                <a:solidFill>
                  <a:schemeClr val="tx1"/>
                </a:solidFill>
                <a:latin typeface="Times New Roman" pitchFamily="18" charset="0"/>
                <a:ea typeface="標楷體" pitchFamily="65" charset="-120"/>
              </a:rPr>
              <a:t>、基於物品的協同過濾</a:t>
            </a:r>
            <a:r>
              <a:rPr kumimoji="1" lang="en-US" altLang="zh-TW" sz="2400" b="0" dirty="0">
                <a:solidFill>
                  <a:schemeClr val="tx1"/>
                </a:solidFill>
                <a:latin typeface="Times New Roman" pitchFamily="18" charset="0"/>
                <a:ea typeface="標楷體" pitchFamily="65" charset="-120"/>
              </a:rPr>
              <a:t>(Item-base </a:t>
            </a:r>
          </a:p>
          <a:p>
            <a:pPr>
              <a:spcBef>
                <a:spcPts val="600"/>
              </a:spcBef>
              <a:buNone/>
            </a:pPr>
            <a:r>
              <a:rPr kumimoji="1" lang="en-US" altLang="zh-TW" sz="2400" b="0" dirty="0">
                <a:solidFill>
                  <a:schemeClr val="tx1"/>
                </a:solidFill>
                <a:latin typeface="Times New Roman" pitchFamily="18" charset="0"/>
                <a:ea typeface="標楷體" pitchFamily="65" charset="-120"/>
              </a:rPr>
              <a:t>Collaborative Filtering)</a:t>
            </a:r>
            <a:r>
              <a:rPr kumimoji="1" lang="zh-TW" altLang="en-US" sz="2400" b="0" dirty="0">
                <a:solidFill>
                  <a:schemeClr val="tx1"/>
                </a:solidFill>
                <a:latin typeface="Times New Roman" pitchFamily="18" charset="0"/>
                <a:ea typeface="標楷體" pitchFamily="65" charset="-120"/>
              </a:rPr>
              <a:t>與混和式推薦</a:t>
            </a:r>
            <a:r>
              <a:rPr kumimoji="1" lang="en-US" altLang="zh-TW" sz="2400" b="0" dirty="0">
                <a:solidFill>
                  <a:schemeClr val="tx1"/>
                </a:solidFill>
                <a:latin typeface="Times New Roman" pitchFamily="18" charset="0"/>
                <a:ea typeface="標楷體" pitchFamily="65" charset="-120"/>
              </a:rPr>
              <a:t>(Hybrid)</a:t>
            </a:r>
            <a:r>
              <a:rPr kumimoji="1" lang="zh-TW" altLang="en-US" sz="2400" b="0" dirty="0">
                <a:solidFill>
                  <a:schemeClr val="tx1"/>
                </a:solidFill>
                <a:latin typeface="Times New Roman" pitchFamily="18" charset="0"/>
                <a:ea typeface="標楷體" pitchFamily="65" charset="-120"/>
              </a:rPr>
              <a:t>。</a:t>
            </a:r>
          </a:p>
          <a:p>
            <a:pPr marL="0" indent="0">
              <a:buNone/>
            </a:pPr>
            <a:endParaRPr lang="zh-TW" altLang="en-US" dirty="0"/>
          </a:p>
        </p:txBody>
      </p:sp>
    </p:spTree>
    <p:extLst>
      <p:ext uri="{BB962C8B-B14F-4D97-AF65-F5344CB8AC3E}">
        <p14:creationId xmlns:p14="http://schemas.microsoft.com/office/powerpoint/2010/main" val="4253259310"/>
      </p:ext>
    </p:extLst>
  </p:cSld>
  <p:clrMapOvr>
    <a:masterClrMapping/>
  </p:clrMapOvr>
  <p:transition advClick="0">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r>
              <a:rPr kumimoji="1" lang="zh-TW" altLang="en-US" sz="2400" dirty="0">
                <a:solidFill>
                  <a:schemeClr val="tx1"/>
                </a:solidFill>
                <a:latin typeface="Times New Roman" pitchFamily="18" charset="0"/>
                <a:ea typeface="標楷體" pitchFamily="65" charset="-120"/>
              </a:rPr>
              <a:t>基於用戶的協同過濾</a:t>
            </a:r>
            <a:endParaRPr lang="zh-TW" altLang="en-US" sz="2400" dirty="0"/>
          </a:p>
        </p:txBody>
      </p:sp>
      <p:pic>
        <p:nvPicPr>
          <p:cNvPr id="358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6700" y="1801499"/>
            <a:ext cx="6057899" cy="46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055986"/>
      </p:ext>
    </p:extLst>
  </p:cSld>
  <p:clrMapOvr>
    <a:masterClrMapping/>
  </p:clrMapOvr>
  <p:transition advClick="0">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0" indent="0">
              <a:buNone/>
            </a:pPr>
            <a:r>
              <a:rPr kumimoji="1" lang="zh-TW" altLang="en-US" sz="2400" dirty="0">
                <a:solidFill>
                  <a:schemeClr val="tx1"/>
                </a:solidFill>
                <a:latin typeface="Times New Roman" pitchFamily="18" charset="0"/>
                <a:ea typeface="標楷體" pitchFamily="65" charset="-120"/>
              </a:rPr>
              <a:t>基於物品的協同過濾</a:t>
            </a:r>
            <a:endParaRPr lang="zh-TW" altLang="en-US" sz="2400" dirty="0"/>
          </a:p>
        </p:txBody>
      </p:sp>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0709" y="1804066"/>
            <a:ext cx="6070599" cy="442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432565"/>
      </p:ext>
    </p:extLst>
  </p:cSld>
  <p:clrMapOvr>
    <a:masterClrMapping/>
  </p:clrMapOvr>
  <p:transition advClick="0">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endParaRPr lang="zh-TW" altLang="en-US"/>
          </a:p>
        </p:txBody>
      </p:sp>
      <p:sp>
        <p:nvSpPr>
          <p:cNvPr id="2" name="內容版面配置區 1"/>
          <p:cNvSpPr>
            <a:spLocks noGrp="1"/>
          </p:cNvSpPr>
          <p:nvPr>
            <p:ph idx="1"/>
          </p:nvPr>
        </p:nvSpPr>
        <p:spPr>
          <a:xfrm>
            <a:off x="0" y="1341438"/>
            <a:ext cx="8534400" cy="5040312"/>
          </a:xfrm>
        </p:spPr>
        <p:txBody>
          <a:bodyPr/>
          <a:lstStyle/>
          <a:p>
            <a:pPr>
              <a:buNone/>
            </a:pPr>
            <a:r>
              <a:rPr lang="en-US" altLang="zh-TW" dirty="0" smtClean="0"/>
              <a:t>2-4-4</a:t>
            </a:r>
            <a:r>
              <a:rPr lang="zh-TW" altLang="en-US" dirty="0" smtClean="0"/>
              <a:t>　混和式推薦</a:t>
            </a:r>
            <a:r>
              <a:rPr lang="en-US" altLang="zh-TW" dirty="0" smtClean="0"/>
              <a:t>(Hybrid)</a:t>
            </a:r>
            <a:endParaRPr lang="zh-TW" altLang="en-US" dirty="0" smtClean="0"/>
          </a:p>
          <a:p>
            <a:pPr lvl="1" indent="720725">
              <a:lnSpc>
                <a:spcPct val="100000"/>
              </a:lnSpc>
              <a:buNone/>
            </a:pPr>
            <a:r>
              <a:rPr kumimoji="1" lang="zh-TW" altLang="zh-TW" sz="2400" b="0" dirty="0" smtClean="0">
                <a:solidFill>
                  <a:schemeClr val="tx1"/>
                </a:solidFill>
                <a:latin typeface="Times New Roman" pitchFamily="18" charset="0"/>
                <a:ea typeface="標楷體" pitchFamily="65" charset="-120"/>
              </a:rPr>
              <a:t>混和</a:t>
            </a:r>
            <a:r>
              <a:rPr kumimoji="1" lang="zh-TW" altLang="zh-TW" sz="2400" b="0" dirty="0">
                <a:solidFill>
                  <a:schemeClr val="tx1"/>
                </a:solidFill>
                <a:latin typeface="Times New Roman" pitchFamily="18" charset="0"/>
                <a:ea typeface="標楷體" pitchFamily="65" charset="-120"/>
              </a:rPr>
              <a:t>式推薦則是將上面所講推薦方法或是其他種類的</a:t>
            </a:r>
            <a:r>
              <a:rPr kumimoji="1" lang="zh-TW" altLang="zh-TW" sz="2400" b="0" dirty="0" smtClean="0">
                <a:solidFill>
                  <a:schemeClr val="tx1"/>
                </a:solidFill>
                <a:latin typeface="Times New Roman" pitchFamily="18" charset="0"/>
                <a:ea typeface="標楷體" pitchFamily="65" charset="-120"/>
              </a:rPr>
              <a:t>推薦</a:t>
            </a:r>
            <a:endParaRPr kumimoji="1" lang="en-US" altLang="zh-TW" sz="2400" b="0" dirty="0" smtClean="0">
              <a:solidFill>
                <a:schemeClr val="tx1"/>
              </a:solidFill>
              <a:latin typeface="Times New Roman" pitchFamily="18" charset="0"/>
              <a:ea typeface="標楷體" pitchFamily="65" charset="-120"/>
            </a:endParaRPr>
          </a:p>
          <a:p>
            <a:pPr>
              <a:buNone/>
            </a:pPr>
            <a:r>
              <a:rPr kumimoji="1" lang="zh-TW" altLang="zh-TW" sz="2400" b="0" dirty="0" smtClean="0">
                <a:solidFill>
                  <a:schemeClr val="tx1"/>
                </a:solidFill>
                <a:latin typeface="Times New Roman" pitchFamily="18" charset="0"/>
                <a:ea typeface="標楷體" pitchFamily="65" charset="-120"/>
              </a:rPr>
              <a:t>演算法</a:t>
            </a:r>
            <a:r>
              <a:rPr kumimoji="1" lang="zh-TW" altLang="zh-TW" sz="2400" b="0" dirty="0">
                <a:solidFill>
                  <a:schemeClr val="tx1"/>
                </a:solidFill>
                <a:latin typeface="Times New Roman" pitchFamily="18" charset="0"/>
                <a:ea typeface="標楷體" pitchFamily="65" charset="-120"/>
              </a:rPr>
              <a:t>進行混和利用，下面舉一個簡單的混和式推薦當</a:t>
            </a:r>
            <a:r>
              <a:rPr kumimoji="1" lang="zh-TW" altLang="zh-TW" sz="2400" b="0" dirty="0" smtClean="0">
                <a:solidFill>
                  <a:schemeClr val="tx1"/>
                </a:solidFill>
                <a:latin typeface="Times New Roman" pitchFamily="18" charset="0"/>
                <a:ea typeface="標楷體" pitchFamily="65" charset="-120"/>
              </a:rPr>
              <a:t>例子</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a:buNone/>
            </a:pPr>
            <a:r>
              <a:rPr kumimoji="1" lang="zh-TW" altLang="zh-TW" sz="2400" b="0" dirty="0" smtClean="0">
                <a:solidFill>
                  <a:schemeClr val="tx1"/>
                </a:solidFill>
                <a:latin typeface="Times New Roman" pitchFamily="18" charset="0"/>
                <a:ea typeface="標楷體" pitchFamily="65" charset="-120"/>
              </a:rPr>
              <a:t>我們結合</a:t>
            </a:r>
            <a:r>
              <a:rPr kumimoji="1" lang="en-US" altLang="zh-TW" sz="2400" b="0" dirty="0" smtClean="0">
                <a:solidFill>
                  <a:schemeClr val="tx1"/>
                </a:solidFill>
                <a:latin typeface="Times New Roman" pitchFamily="18" charset="0"/>
                <a:ea typeface="標楷體" pitchFamily="65" charset="-120"/>
              </a:rPr>
              <a:t>Content-based</a:t>
            </a:r>
            <a:r>
              <a:rPr kumimoji="1" lang="zh-TW" altLang="zh-TW" sz="2400" b="0" dirty="0" smtClean="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User-based</a:t>
            </a:r>
            <a:r>
              <a:rPr kumimoji="1" lang="zh-TW" altLang="zh-TW" sz="2400" b="0" dirty="0" smtClean="0">
                <a:solidFill>
                  <a:schemeClr val="tx1"/>
                </a:solidFill>
                <a:latin typeface="Times New Roman" pitchFamily="18" charset="0"/>
                <a:ea typeface="標楷體" pitchFamily="65" charset="-120"/>
              </a:rPr>
              <a:t>來進行混和式推薦。</a:t>
            </a:r>
            <a:endParaRPr kumimoji="1" lang="zh-TW" altLang="en-US" sz="2400" b="0" dirty="0">
              <a:solidFill>
                <a:schemeClr val="tx1"/>
              </a:solidFill>
              <a:latin typeface="Times New Roman" pitchFamily="18" charset="0"/>
              <a:ea typeface="標楷體" pitchFamily="65" charset="-120"/>
            </a:endParaRPr>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8770" y="3007471"/>
            <a:ext cx="6884203" cy="3316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9219939"/>
      </p:ext>
    </p:extLst>
  </p:cSld>
  <p:clrMapOvr>
    <a:masterClrMapping/>
  </p:clrMapOvr>
  <p:transition advClick="0">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2-5</a:t>
            </a:r>
            <a:r>
              <a:rPr lang="zh-TW" altLang="en-US" dirty="0" smtClean="0"/>
              <a:t>　疾病預測與醫療</a:t>
            </a:r>
            <a:endParaRPr lang="zh-TW" altLang="en-US" dirty="0"/>
          </a:p>
        </p:txBody>
      </p:sp>
      <p:sp>
        <p:nvSpPr>
          <p:cNvPr id="2" name="內容版面配置區 1"/>
          <p:cNvSpPr>
            <a:spLocks noGrp="1"/>
          </p:cNvSpPr>
          <p:nvPr>
            <p:ph idx="1"/>
          </p:nvPr>
        </p:nvSpPr>
        <p:spPr/>
        <p:txBody>
          <a:bodyPr/>
          <a:lstStyle/>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隨著</a:t>
            </a:r>
            <a:r>
              <a:rPr kumimoji="1" lang="zh-TW" altLang="zh-TW" sz="2400" b="0" dirty="0">
                <a:solidFill>
                  <a:schemeClr val="tx1"/>
                </a:solidFill>
                <a:latin typeface="Times New Roman" pitchFamily="18" charset="0"/>
                <a:ea typeface="標楷體" pitchFamily="65" charset="-120"/>
              </a:rPr>
              <a:t>醫療的進步，人們對疾病的處理態度不再只限於</a:t>
            </a:r>
            <a:r>
              <a:rPr kumimoji="1" lang="zh-TW" altLang="zh-TW" sz="2400" b="0" dirty="0" smtClean="0">
                <a:solidFill>
                  <a:schemeClr val="tx1"/>
                </a:solidFill>
                <a:latin typeface="Times New Roman" pitchFamily="18" charset="0"/>
                <a:ea typeface="標楷體" pitchFamily="65" charset="-120"/>
              </a:rPr>
              <a:t>對症下藥</a:t>
            </a:r>
            <a:r>
              <a:rPr kumimoji="1" lang="zh-TW" altLang="zh-TW" sz="2400" b="0" dirty="0">
                <a:solidFill>
                  <a:schemeClr val="tx1"/>
                </a:solidFill>
                <a:latin typeface="Times New Roman" pitchFamily="18" charset="0"/>
                <a:ea typeface="標楷體" pitchFamily="65" charset="-120"/>
              </a:rPr>
              <a:t>，預防勝於治療的觀念也逐漸普及於大眾的認知</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indent="720725">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隨著</a:t>
            </a:r>
            <a:r>
              <a:rPr kumimoji="1" lang="zh-TW" altLang="zh-TW" sz="2400" b="0" dirty="0">
                <a:solidFill>
                  <a:schemeClr val="tx1"/>
                </a:solidFill>
                <a:latin typeface="Times New Roman" pitchFamily="18" charset="0"/>
                <a:ea typeface="標楷體" pitchFamily="65" charset="-120"/>
              </a:rPr>
              <a:t>人工智慧的發展，對大量的醫療數據進行分析，</a:t>
            </a:r>
            <a:r>
              <a:rPr kumimoji="1" lang="zh-TW" altLang="zh-TW" sz="2400" b="0" dirty="0" smtClean="0">
                <a:solidFill>
                  <a:schemeClr val="tx1"/>
                </a:solidFill>
                <a:latin typeface="Times New Roman" pitchFamily="18" charset="0"/>
                <a:ea typeface="標楷體" pitchFamily="65" charset="-120"/>
              </a:rPr>
              <a:t>以便對</a:t>
            </a:r>
            <a:r>
              <a:rPr kumimoji="1" lang="zh-TW" altLang="zh-TW" sz="2400" b="0" dirty="0">
                <a:solidFill>
                  <a:schemeClr val="tx1"/>
                </a:solidFill>
                <a:latin typeface="Times New Roman" pitchFamily="18" charset="0"/>
                <a:ea typeface="標楷體" pitchFamily="65" charset="-120"/>
              </a:rPr>
              <a:t>重大疾病能進行預測，已是人工智慧應用於醫療領域的</a:t>
            </a:r>
            <a:r>
              <a:rPr kumimoji="1" lang="zh-TW" altLang="zh-TW" sz="2400" b="0" dirty="0" smtClean="0">
                <a:solidFill>
                  <a:schemeClr val="tx1"/>
                </a:solidFill>
                <a:latin typeface="Times New Roman" pitchFamily="18" charset="0"/>
                <a:ea typeface="標楷體" pitchFamily="65" charset="-120"/>
              </a:rPr>
              <a:t>發展</a:t>
            </a:r>
            <a:r>
              <a:rPr kumimoji="1" lang="zh-TW" altLang="zh-TW" sz="2400" b="0" dirty="0">
                <a:solidFill>
                  <a:schemeClr val="tx1"/>
                </a:solidFill>
                <a:latin typeface="Times New Roman" pitchFamily="18" charset="0"/>
                <a:ea typeface="標楷體" pitchFamily="65" charset="-120"/>
              </a:rPr>
              <a:t>趨勢</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lvl="1" indent="0">
              <a:lnSpc>
                <a:spcPct val="100000"/>
              </a:lnSpc>
              <a:spcBef>
                <a:spcPts val="600"/>
              </a:spcBef>
              <a:spcAft>
                <a:spcPct val="0"/>
              </a:spcAft>
              <a:buNone/>
            </a:pPr>
            <a:r>
              <a:rPr kumimoji="1" lang="en-US" altLang="zh-TW" sz="2400" b="0" dirty="0" smtClean="0">
                <a:solidFill>
                  <a:schemeClr val="tx1"/>
                </a:solidFill>
                <a:latin typeface="Times New Roman" pitchFamily="18" charset="0"/>
                <a:ea typeface="標楷體" pitchFamily="65" charset="-120"/>
              </a:rPr>
              <a:t>	</a:t>
            </a:r>
            <a:r>
              <a:rPr lang="zh-TW" altLang="en-US" sz="2400" dirty="0"/>
              <a:t>雖然許多醫療</a:t>
            </a:r>
            <a:r>
              <a:rPr lang="en-US" altLang="zh-TW" sz="2400" dirty="0"/>
              <a:t>AI</a:t>
            </a:r>
            <a:r>
              <a:rPr lang="zh-TW" altLang="en-US" sz="2400" dirty="0"/>
              <a:t>應用，目前仍然只在影像判讀上有較多的著墨，但在這人工智慧和大數據正風起雲湧的時代，在不久之後，會大幅地改變全球的醫療體系與大環境。或許不至於取代人類在醫療領域中的地位，但必定會成為醫療領域中強力的助手。</a:t>
            </a:r>
          </a:p>
          <a:p>
            <a:pPr>
              <a:lnSpc>
                <a:spcPct val="150000"/>
              </a:lnSpc>
              <a:spcBef>
                <a:spcPts val="600"/>
              </a:spcBef>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824294658"/>
      </p:ext>
    </p:extLst>
  </p:cSld>
  <p:clrMapOvr>
    <a:masterClrMapping/>
  </p:clrMapOvr>
  <p:transition advClick="0">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300" y="1549400"/>
            <a:ext cx="7355681" cy="4345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4644067"/>
      </p:ext>
    </p:extLst>
  </p:cSld>
  <p:clrMapOvr>
    <a:masterClrMapping/>
  </p:clrMapOvr>
  <p:transition advClick="0">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948" y="1857375"/>
            <a:ext cx="8336220" cy="4014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群組 3"/>
          <p:cNvGrpSpPr/>
          <p:nvPr/>
        </p:nvGrpSpPr>
        <p:grpSpPr>
          <a:xfrm>
            <a:off x="5978893" y="3965609"/>
            <a:ext cx="2693275" cy="1357162"/>
            <a:chOff x="5978893" y="3965609"/>
            <a:chExt cx="2693275" cy="1357162"/>
          </a:xfrm>
        </p:grpSpPr>
        <p:pic>
          <p:nvPicPr>
            <p:cNvPr id="5" name="Picture 2">
              <a:hlinkClick r:id="rId3"/>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92" t="52322" b="13868"/>
            <a:stretch/>
          </p:blipFill>
          <p:spPr bwMode="auto">
            <a:xfrm>
              <a:off x="5978893" y="3965609"/>
              <a:ext cx="2693275" cy="1357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9688" y="4603680"/>
              <a:ext cx="563562" cy="563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5772025"/>
      </p:ext>
    </p:extLst>
  </p:cSld>
  <p:clrMapOvr>
    <a:masterClrMapping/>
  </p:clrMapOvr>
  <p:transition advClick="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a:xfrm>
            <a:off x="179388" y="1341438"/>
            <a:ext cx="6754811" cy="5040312"/>
          </a:xfrm>
        </p:spPr>
        <p:txBody>
          <a:bodyPr/>
          <a:lstStyle/>
          <a:p>
            <a:pPr>
              <a:buNone/>
            </a:pPr>
            <a:r>
              <a:rPr lang="en-US" altLang="zh-TW" dirty="0" smtClean="0"/>
              <a:t>2-1-2</a:t>
            </a:r>
            <a:r>
              <a:rPr lang="zh-TW" altLang="en-US" dirty="0" smtClean="0"/>
              <a:t>　車牌辨識</a:t>
            </a:r>
          </a:p>
          <a:p>
            <a:pPr marL="0" lvl="1" indent="-341312">
              <a:lnSpc>
                <a:spcPct val="100000"/>
              </a:lnSpc>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zh-TW" sz="2400" b="0" dirty="0" smtClean="0">
                <a:solidFill>
                  <a:schemeClr val="tx1"/>
                </a:solidFill>
                <a:latin typeface="Times New Roman" pitchFamily="18" charset="0"/>
                <a:ea typeface="標楷體" pitchFamily="65" charset="-120"/>
              </a:rPr>
              <a:t>最常見的是停車場應用，知名量販店家樂福在車輛停入停車格的時候進行拍照，並將此停車格設置成有車輛正在使用，以便即時掌握空車位的資訊，並導引其他車輛進入尚未被佔用的空停車位</a:t>
            </a:r>
            <a:r>
              <a:rPr kumimoji="1" lang="zh-TW" altLang="en-US" sz="2400" b="0" dirty="0" smtClean="0">
                <a:solidFill>
                  <a:schemeClr val="tx1"/>
                </a:solidFill>
                <a:latin typeface="Times New Roman" pitchFamily="18" charset="0"/>
                <a:ea typeface="標楷體" pitchFamily="65" charset="-120"/>
              </a:rPr>
              <a:t>。業者也可以透過車牌辨識系統，對車子拍照並即時比對記錄的車牌資料，找到進入的車牌資料後，再確認消費者是否有完成繳費。</a:t>
            </a:r>
            <a:endParaRPr kumimoji="1" lang="zh-TW" altLang="en-US"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5688" y="3510815"/>
            <a:ext cx="2763442" cy="277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913874"/>
      </p:ext>
    </p:extLst>
  </p:cSld>
  <p:clrMapOvr>
    <a:masterClrMapping/>
  </p:clrMapOvr>
  <p:transition advClick="0">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94" y="1428651"/>
            <a:ext cx="7613784" cy="4858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7063000"/>
      </p:ext>
    </p:extLst>
  </p:cSld>
  <p:clrMapOvr>
    <a:masterClrMapping/>
  </p:clrMapOvr>
  <p:transition advClick="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5" name="內容版面配置區 4"/>
          <p:cNvSpPr>
            <a:spLocks noGrp="1"/>
          </p:cNvSpPr>
          <p:nvPr>
            <p:ph idx="1"/>
          </p:nvPr>
        </p:nvSpPr>
        <p:spPr/>
        <p:txBody>
          <a:bodyPr/>
          <a:lstStyle/>
          <a:p>
            <a:pPr marL="0" indent="0">
              <a:buNone/>
            </a:pPr>
            <a:endParaRPr lang="zh-TW"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863" y="2507514"/>
            <a:ext cx="8086195" cy="3710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群組 1"/>
          <p:cNvGrpSpPr/>
          <p:nvPr/>
        </p:nvGrpSpPr>
        <p:grpSpPr>
          <a:xfrm>
            <a:off x="5236704" y="1191476"/>
            <a:ext cx="3169444" cy="1216819"/>
            <a:chOff x="5294579" y="1191476"/>
            <a:chExt cx="3169444" cy="1216819"/>
          </a:xfrm>
        </p:grpSpPr>
        <p:pic>
          <p:nvPicPr>
            <p:cNvPr id="6" name="Picture 3">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4579" y="1191476"/>
              <a:ext cx="3169444" cy="121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chwa\Desktop\video.png">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0238" y="1733138"/>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8783383"/>
      </p:ext>
    </p:extLst>
  </p:cSld>
  <p:clrMapOvr>
    <a:masterClrMapping/>
  </p:clrMapOvr>
  <p:transition advClick="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0500" y="1245692"/>
            <a:ext cx="3314700" cy="4827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771432"/>
      </p:ext>
    </p:extLst>
  </p:cSld>
  <p:clrMapOvr>
    <a:masterClrMapping/>
  </p:clrMapOvr>
  <p:transition advClick="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dirty="0"/>
          </a:p>
        </p:txBody>
      </p:sp>
      <p:sp>
        <p:nvSpPr>
          <p:cNvPr id="2" name="內容版面配置區 1"/>
          <p:cNvSpPr>
            <a:spLocks noGrp="1"/>
          </p:cNvSpPr>
          <p:nvPr>
            <p:ph idx="1"/>
          </p:nvPr>
        </p:nvSpPr>
        <p:spPr/>
        <p:txBody>
          <a:bodyPr/>
          <a:lstStyle/>
          <a:p>
            <a:pPr>
              <a:buNone/>
            </a:pPr>
            <a:r>
              <a:rPr lang="en-US" altLang="zh-TW" dirty="0" smtClean="0"/>
              <a:t>2-1-3</a:t>
            </a:r>
            <a:r>
              <a:rPr lang="zh-TW" altLang="en-US" dirty="0" smtClean="0"/>
              <a:t>　人臉辨識</a:t>
            </a:r>
          </a:p>
          <a:p>
            <a:pPr lvl="1">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每</a:t>
            </a:r>
            <a:r>
              <a:rPr kumimoji="1" lang="zh-TW" altLang="zh-TW" sz="2400" b="0" dirty="0">
                <a:solidFill>
                  <a:schemeClr val="tx1"/>
                </a:solidFill>
                <a:latin typeface="Times New Roman" pitchFamily="18" charset="0"/>
                <a:ea typeface="標楷體" pitchFamily="65" charset="-120"/>
              </a:rPr>
              <a:t>個人臉的特徵都不同，因此，人類的辨識系統可以</a:t>
            </a:r>
            <a:r>
              <a:rPr kumimoji="1" lang="zh-TW" altLang="zh-TW" sz="2400" b="0" dirty="0" smtClean="0">
                <a:solidFill>
                  <a:schemeClr val="tx1"/>
                </a:solidFill>
                <a:latin typeface="Times New Roman" pitchFamily="18" charset="0"/>
                <a:ea typeface="標楷體" pitchFamily="65" charset="-120"/>
              </a:rPr>
              <a:t>透過這些</a:t>
            </a:r>
            <a:r>
              <a:rPr kumimoji="1" lang="zh-TW" altLang="zh-TW" sz="2400" b="0" dirty="0">
                <a:solidFill>
                  <a:schemeClr val="tx1"/>
                </a:solidFill>
                <a:latin typeface="Times New Roman" pitchFamily="18" charset="0"/>
                <a:ea typeface="標楷體" pitchFamily="65" charset="-120"/>
              </a:rPr>
              <a:t>不同的臉部的特徵來辨識每個人的身份</a:t>
            </a:r>
            <a:r>
              <a:rPr kumimoji="1" lang="zh-TW" altLang="zh-TW"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lvl="1">
              <a:lnSpc>
                <a:spcPct val="100000"/>
              </a:lnSpc>
              <a:spcBef>
                <a:spcPts val="600"/>
              </a:spcBef>
              <a:buNone/>
            </a:pPr>
            <a:r>
              <a:rPr kumimoji="1" lang="zh-TW" altLang="zh-TW" sz="2400" b="0" dirty="0" smtClean="0">
                <a:solidFill>
                  <a:schemeClr val="tx1"/>
                </a:solidFill>
                <a:latin typeface="Times New Roman" pitchFamily="18" charset="0"/>
                <a:ea typeface="標楷體" pitchFamily="65" charset="-120"/>
              </a:rPr>
              <a:t>利用</a:t>
            </a:r>
            <a:r>
              <a:rPr kumimoji="1" lang="en-US" altLang="zh-TW" sz="2400" b="0" dirty="0">
                <a:solidFill>
                  <a:schemeClr val="tx1"/>
                </a:solidFill>
                <a:latin typeface="Times New Roman" pitchFamily="18" charset="0"/>
                <a:ea typeface="標楷體" pitchFamily="65" charset="-120"/>
              </a:rPr>
              <a:t>CNN</a:t>
            </a:r>
            <a:r>
              <a:rPr kumimoji="1" lang="zh-TW" altLang="zh-TW" sz="2400" b="0" dirty="0">
                <a:solidFill>
                  <a:schemeClr val="tx1"/>
                </a:solidFill>
                <a:latin typeface="Times New Roman" pitchFamily="18" charset="0"/>
                <a:ea typeface="標楷體" pitchFamily="65" charset="-120"/>
              </a:rPr>
              <a:t>來對</a:t>
            </a:r>
            <a:r>
              <a:rPr kumimoji="1" lang="zh-TW" altLang="zh-TW" sz="2400" b="0" dirty="0" smtClean="0">
                <a:solidFill>
                  <a:schemeClr val="tx1"/>
                </a:solidFill>
                <a:latin typeface="Times New Roman" pitchFamily="18" charset="0"/>
                <a:ea typeface="標楷體" pitchFamily="65" charset="-120"/>
              </a:rPr>
              <a:t>分類人</a:t>
            </a:r>
            <a:r>
              <a:rPr kumimoji="1" lang="zh-TW" altLang="zh-TW" sz="2400" b="0" dirty="0">
                <a:solidFill>
                  <a:schemeClr val="tx1"/>
                </a:solidFill>
                <a:latin typeface="Times New Roman" pitchFamily="18" charset="0"/>
                <a:ea typeface="標楷體" pitchFamily="65" charset="-120"/>
              </a:rPr>
              <a:t>臉進行訓練，在</a:t>
            </a:r>
            <a:r>
              <a:rPr kumimoji="1" lang="zh-TW" altLang="zh-TW" sz="2400" b="0" dirty="0" smtClean="0">
                <a:solidFill>
                  <a:schemeClr val="tx1"/>
                </a:solidFill>
                <a:latin typeface="Times New Roman" pitchFamily="18" charset="0"/>
                <a:ea typeface="標楷體" pitchFamily="65" charset="-120"/>
              </a:rPr>
              <a:t>訓練</a:t>
            </a:r>
            <a:r>
              <a:rPr kumimoji="1" lang="zh-TW" altLang="zh-TW" sz="2400" b="0" dirty="0">
                <a:solidFill>
                  <a:schemeClr val="tx1"/>
                </a:solidFill>
                <a:latin typeface="Times New Roman" pitchFamily="18" charset="0"/>
                <a:ea typeface="標楷體" pitchFamily="65" charset="-120"/>
              </a:rPr>
              <a:t>的過程中，</a:t>
            </a:r>
            <a:r>
              <a:rPr kumimoji="1" lang="en-US" altLang="zh-TW" sz="2400" b="0" dirty="0" smtClean="0">
                <a:solidFill>
                  <a:schemeClr val="tx1"/>
                </a:solidFill>
                <a:latin typeface="Times New Roman" pitchFamily="18" charset="0"/>
                <a:ea typeface="標楷體" pitchFamily="65" charset="-120"/>
              </a:rPr>
              <a:t>CNN</a:t>
            </a:r>
            <a:r>
              <a:rPr kumimoji="1" lang="zh-TW" altLang="zh-TW" sz="2400" b="0" dirty="0" smtClean="0">
                <a:solidFill>
                  <a:schemeClr val="tx1"/>
                </a:solidFill>
                <a:latin typeface="Times New Roman" pitchFamily="18" charset="0"/>
                <a:ea typeface="標楷體" pitchFamily="65" charset="-120"/>
              </a:rPr>
              <a:t>神經網路會抓取人臉五官的特徵，藉由這些五官的各種角度進行表情的特徵比對。</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611495120"/>
      </p:ext>
    </p:extLst>
  </p:cSld>
  <p:clrMapOvr>
    <a:masterClrMapping/>
  </p:clrMapOvr>
  <p:transition advClick="0">
    <p:wipe/>
  </p:transition>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5301</TotalTime>
  <Words>646</Words>
  <Application>Microsoft Office PowerPoint</Application>
  <PresentationFormat>投影片</PresentationFormat>
  <Paragraphs>122</Paragraphs>
  <Slides>60</Slides>
  <Notes>0</Notes>
  <HiddenSlides>0</HiddenSlides>
  <MMClips>0</MMClips>
  <ScaleCrop>false</ScaleCrop>
  <HeadingPairs>
    <vt:vector size="4" baseType="variant">
      <vt:variant>
        <vt:lpstr>佈景主題</vt:lpstr>
      </vt:variant>
      <vt:variant>
        <vt:i4>5</vt:i4>
      </vt:variant>
      <vt:variant>
        <vt:lpstr>投影片標題</vt:lpstr>
      </vt:variant>
      <vt:variant>
        <vt:i4>60</vt:i4>
      </vt:variant>
    </vt:vector>
  </HeadingPairs>
  <TitlesOfParts>
    <vt:vector size="65" baseType="lpstr">
      <vt:lpstr>0_大專書</vt:lpstr>
      <vt:lpstr>1_大專書</vt:lpstr>
      <vt:lpstr>2_大專書</vt:lpstr>
      <vt:lpstr>3_大專書</vt:lpstr>
      <vt:lpstr>4_大專書</vt:lpstr>
      <vt:lpstr>PowerPoint 簡報</vt:lpstr>
      <vt:lpstr>2-1　影像處理</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2-2　自然語言處理</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2-3　邏輯推理</vt:lpstr>
      <vt:lpstr>PowerPoint 簡報</vt:lpstr>
      <vt:lpstr>PowerPoint 簡報</vt:lpstr>
      <vt:lpstr>PowerPoint 簡報</vt:lpstr>
      <vt:lpstr>PowerPoint 簡報</vt:lpstr>
      <vt:lpstr>PowerPoint 簡報</vt:lpstr>
      <vt:lpstr>PowerPoint 簡報</vt:lpstr>
      <vt:lpstr>PowerPoint 簡報</vt:lpstr>
      <vt:lpstr>PowerPoint 簡報</vt:lpstr>
      <vt:lpstr>2-4　推薦系統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2-5　疾病預測與醫療</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590</cp:revision>
  <dcterms:created xsi:type="dcterms:W3CDTF">2017-05-13T17:11:04Z</dcterms:created>
  <dcterms:modified xsi:type="dcterms:W3CDTF">2021-06-29T05:37:31Z</dcterms:modified>
</cp:coreProperties>
</file>